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1237" r:id="rId3"/>
    <p:sldId id="1133" r:id="rId4"/>
    <p:sldId id="1134" r:id="rId6"/>
    <p:sldId id="1230" r:id="rId7"/>
    <p:sldId id="1137" r:id="rId8"/>
    <p:sldId id="1136" r:id="rId9"/>
    <p:sldId id="1233" r:id="rId10"/>
    <p:sldId id="1253" r:id="rId11"/>
  </p:sldIdLst>
  <p:sldSz cx="28800425" cy="16200120"/>
  <p:notesSz cx="6858000" cy="9144000"/>
  <p:defaultTextStyle>
    <a:defPPr>
      <a:defRPr lang="zh-CN"/>
    </a:defPPr>
    <a:lvl1pPr marL="0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1pPr>
    <a:lvl2pPr marL="1080135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2pPr>
    <a:lvl3pPr marL="2160270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3pPr>
    <a:lvl4pPr marL="3239770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4pPr>
    <a:lvl5pPr marL="4319905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5pPr>
    <a:lvl6pPr marL="5400040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6pPr>
    <a:lvl7pPr marL="6480175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7pPr>
    <a:lvl8pPr marL="7559675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8pPr>
    <a:lvl9pPr marL="8639810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807F"/>
    <a:srgbClr val="2485A7"/>
    <a:srgbClr val="3F9597"/>
    <a:srgbClr val="3096AF"/>
    <a:srgbClr val="2F8DA9"/>
    <a:srgbClr val="0B6AA6"/>
    <a:srgbClr val="36A0B1"/>
    <a:srgbClr val="2D7E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41"/>
    <p:restoredTop sz="94623"/>
  </p:normalViewPr>
  <p:slideViewPr>
    <p:cSldViewPr snapToGrid="0" snapToObjects="1" showGuides="1">
      <p:cViewPr varScale="1">
        <p:scale>
          <a:sx n="52" d="100"/>
          <a:sy n="52" d="100"/>
        </p:scale>
        <p:origin x="720" y="224"/>
      </p:cViewPr>
      <p:guideLst>
        <p:guide orient="horz" pos="1202"/>
        <p:guide pos="9071"/>
        <p:guide orient="horz" pos="61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240C8-9AA3-CA4C-B9A2-5753EB16F36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5C713-D3CD-C945-8E1B-5C1AEC49C34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9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9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*</a:t>
            </a:r>
            <a:r>
              <a:rPr lang="en-US" altLang="zh-CN" baseline="0" dirty="0"/>
              <a:t> </a:t>
            </a:r>
            <a:r>
              <a:rPr lang="zh-CN" altLang="en-US" baseline="0" dirty="0"/>
              <a:t>产业基金筹备先挂秘书处，未来条件成熟再独立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9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90204" pitchFamily="34" charset="0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9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zh-CN" altLang="en-US" sz="1400" dirty="0">
                <a:latin typeface="+mn-ea"/>
              </a:rPr>
              <a:t>根据统计，各种智能设备的更新周期如下：</a:t>
            </a:r>
            <a:endParaRPr lang="en-US" altLang="zh-CN" sz="1400" dirty="0">
              <a:latin typeface="+mn-ea"/>
            </a:endParaRPr>
          </a:p>
          <a:p>
            <a:pPr marL="800100" lvl="1" indent="-342900">
              <a:buFont typeface="Arial" panose="020B0604020202090204" pitchFamily="34" charset="0"/>
              <a:buChar char="•"/>
            </a:pPr>
            <a:r>
              <a:rPr lang="zh-CN" altLang="en-US" sz="1400" dirty="0">
                <a:latin typeface="+mn-ea"/>
              </a:rPr>
              <a:t>智能家居：</a:t>
            </a:r>
            <a:r>
              <a:rPr lang="en-US" altLang="zh-CN" sz="1400" dirty="0">
                <a:latin typeface="+mn-ea"/>
              </a:rPr>
              <a:t>~3</a:t>
            </a:r>
            <a:r>
              <a:rPr lang="zh-CN" altLang="en-US" sz="1400" dirty="0">
                <a:latin typeface="+mn-ea"/>
              </a:rPr>
              <a:t>年</a:t>
            </a:r>
            <a:endParaRPr lang="en-US" altLang="zh-CN" sz="1400" dirty="0">
              <a:latin typeface="+mn-ea"/>
            </a:endParaRPr>
          </a:p>
          <a:p>
            <a:pPr marL="800100" lvl="1" indent="-342900">
              <a:buFont typeface="Arial" panose="020B0604020202090204" pitchFamily="34" charset="0"/>
              <a:buChar char="•"/>
            </a:pPr>
            <a:r>
              <a:rPr lang="zh-CN" altLang="en-US" sz="1400" dirty="0">
                <a:latin typeface="+mn-ea"/>
              </a:rPr>
              <a:t>智能汽车：</a:t>
            </a:r>
            <a:r>
              <a:rPr lang="en-US" altLang="zh-CN" sz="1400" dirty="0">
                <a:latin typeface="+mn-ea"/>
              </a:rPr>
              <a:t>~5-10</a:t>
            </a:r>
            <a:r>
              <a:rPr lang="zh-CN" altLang="en-US" sz="1400" dirty="0">
                <a:latin typeface="+mn-ea"/>
              </a:rPr>
              <a:t>年</a:t>
            </a:r>
            <a:endParaRPr lang="en-US" altLang="zh-CN" sz="1400" dirty="0">
              <a:latin typeface="+mn-ea"/>
            </a:endParaRPr>
          </a:p>
          <a:p>
            <a:pPr marL="800100" lvl="1" indent="-342900">
              <a:buFont typeface="Arial" panose="020B0604020202090204" pitchFamily="34" charset="0"/>
              <a:buChar char="•"/>
            </a:pPr>
            <a:r>
              <a:rPr lang="zh-CN" altLang="en-US" sz="1400" dirty="0">
                <a:latin typeface="+mn-ea"/>
              </a:rPr>
              <a:t>智能终端</a:t>
            </a:r>
            <a:r>
              <a:rPr lang="en-US" altLang="zh-CN" sz="1400" dirty="0">
                <a:latin typeface="+mn-ea"/>
              </a:rPr>
              <a:t>/</a:t>
            </a:r>
            <a:r>
              <a:rPr lang="zh-CN" altLang="en-US" sz="1400" dirty="0">
                <a:latin typeface="+mn-ea"/>
              </a:rPr>
              <a:t>可穿戴设备：</a:t>
            </a:r>
            <a:r>
              <a:rPr lang="en-US" altLang="zh-CN" sz="1400" dirty="0">
                <a:latin typeface="+mn-ea"/>
              </a:rPr>
              <a:t>18-22</a:t>
            </a:r>
            <a:r>
              <a:rPr lang="zh-CN" altLang="en-US" sz="1400" dirty="0">
                <a:latin typeface="+mn-ea"/>
              </a:rPr>
              <a:t>个月</a:t>
            </a:r>
            <a:endParaRPr lang="en-US" altLang="zh-CN" sz="1400" dirty="0">
              <a:latin typeface="+mn-ea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53" y="2651323"/>
            <a:ext cx="21600319" cy="5640152"/>
          </a:xfrm>
          <a:prstGeom prst="rect">
            <a:avLst/>
          </a:prstGeom>
        </p:spPr>
        <p:txBody>
          <a:bodyPr anchor="b"/>
          <a:lstStyle>
            <a:lvl1pPr algn="ctr">
              <a:defRPr sz="141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53" y="8508981"/>
            <a:ext cx="21600319" cy="391135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670"/>
            </a:lvl1pPr>
            <a:lvl2pPr marL="1080135" indent="0" algn="ctr">
              <a:buNone/>
              <a:defRPr sz="4725"/>
            </a:lvl2pPr>
            <a:lvl3pPr marL="2160270" indent="0" algn="ctr">
              <a:buNone/>
              <a:defRPr sz="4250"/>
            </a:lvl3pPr>
            <a:lvl4pPr marL="3239770" indent="0" algn="ctr">
              <a:buNone/>
              <a:defRPr sz="3780"/>
            </a:lvl4pPr>
            <a:lvl5pPr marL="4319905" indent="0" algn="ctr">
              <a:buNone/>
              <a:defRPr sz="3780"/>
            </a:lvl5pPr>
            <a:lvl6pPr marL="5400040" indent="0" algn="ctr">
              <a:buNone/>
              <a:defRPr sz="3780"/>
            </a:lvl6pPr>
            <a:lvl7pPr marL="6480175" indent="0" algn="ctr">
              <a:buNone/>
              <a:defRPr sz="3780"/>
            </a:lvl7pPr>
            <a:lvl8pPr marL="7559675" indent="0" algn="ctr">
              <a:buNone/>
              <a:defRPr sz="3780"/>
            </a:lvl8pPr>
            <a:lvl9pPr marL="8639810" indent="0" algn="ctr">
              <a:buNone/>
              <a:defRPr sz="378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2E0B8B22-2115-804E-B41A-745339BD40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9753FFFB-5002-9444-8399-D9F0CC2BC14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029" y="862524"/>
            <a:ext cx="24840367" cy="313133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980029" y="4312617"/>
            <a:ext cx="24840367" cy="1027902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2E0B8B22-2115-804E-B41A-745339BD40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9753FFFB-5002-9444-8399-D9F0CC2BC14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10304" y="862524"/>
            <a:ext cx="6210092" cy="1372912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980029" y="862524"/>
            <a:ext cx="18270270" cy="1372912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2E0B8B22-2115-804E-B41A-745339BD40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9753FFFB-5002-9444-8399-D9F0CC2BC14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440030" y="15015450"/>
            <a:ext cx="6720101" cy="86252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A44BB3-C788-409E-99D0-C7DD5A1C8D8E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840147" y="15015450"/>
            <a:ext cx="9120134" cy="86252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20640303" y="15015450"/>
            <a:ext cx="6720101" cy="86252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CBBE7A0-88D9-4A13-8C82-5CF1998ABE44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224" y="1458853"/>
            <a:ext cx="10175938" cy="1017871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1740074" y="3548103"/>
            <a:ext cx="25345332" cy="11080124"/>
          </a:xfrm>
          <a:prstGeom prst="rect">
            <a:avLst/>
          </a:prstGeom>
        </p:spPr>
        <p:txBody>
          <a:bodyPr lIns="0" tIns="0" rIns="0" bIns="0"/>
          <a:lstStyle>
            <a:lvl1pPr marL="29210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2853055" algn="ctr"/>
              </a:tabLst>
              <a:defRPr sz="425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90204" pitchFamily="34" charset="0"/>
              </a:defRPr>
            </a:lvl1pPr>
            <a:lvl2pPr marL="1241425" indent="-403860">
              <a:buFont typeface="Arial" panose="020B0604020202090204" pitchFamily="34" charset="0"/>
              <a:buChar char="•"/>
              <a:tabLst>
                <a:tab pos="2853055" algn="ctr"/>
              </a:tabLst>
              <a:defRPr sz="3065" baseline="0"/>
            </a:lvl2pPr>
            <a:lvl3pPr marL="1241425" indent="-403860">
              <a:buFont typeface="Arial" panose="020B0604020202090204" pitchFamily="34" charset="0"/>
              <a:buChar char="•"/>
              <a:tabLst>
                <a:tab pos="2853055" algn="ctr"/>
              </a:tabLst>
              <a:defRPr sz="3065" baseline="0"/>
            </a:lvl3pPr>
            <a:lvl4pPr marL="1241425" indent="-403860">
              <a:buFont typeface="Arial" panose="020B0604020202090204" pitchFamily="34" charset="0"/>
              <a:buChar char="•"/>
              <a:tabLst>
                <a:tab pos="2853055" algn="ctr"/>
              </a:tabLst>
              <a:defRPr sz="3065" baseline="0"/>
            </a:lvl4pPr>
            <a:lvl5pPr marL="1241425" indent="-403860">
              <a:buFont typeface="Arial" panose="020B0604020202090204" pitchFamily="34" charset="0"/>
              <a:buChar char="•"/>
              <a:tabLst>
                <a:tab pos="2853055" algn="ctr"/>
              </a:tabLst>
              <a:defRPr sz="306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029" y="862524"/>
            <a:ext cx="24840367" cy="313133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980029" y="4312617"/>
            <a:ext cx="24840367" cy="1027902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2E0B8B22-2115-804E-B41A-745339BD40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9753FFFB-5002-9444-8399-D9F0CC2BC14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029" y="4038862"/>
            <a:ext cx="24840367" cy="6738931"/>
          </a:xfrm>
          <a:prstGeom prst="rect">
            <a:avLst/>
          </a:prstGeom>
        </p:spPr>
        <p:txBody>
          <a:bodyPr anchor="b"/>
          <a:lstStyle>
            <a:lvl1pPr>
              <a:defRPr sz="141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65029" y="10841545"/>
            <a:ext cx="24840367" cy="35438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1pPr>
            <a:lvl2pPr marL="1080135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2pPr>
            <a:lvl3pPr marL="2160270" indent="0">
              <a:buNone/>
              <a:defRPr sz="4250">
                <a:solidFill>
                  <a:schemeClr val="tx1">
                    <a:tint val="75000"/>
                  </a:schemeClr>
                </a:solidFill>
              </a:defRPr>
            </a:lvl3pPr>
            <a:lvl4pPr marL="3239770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0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400040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8017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67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810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2E0B8B22-2115-804E-B41A-745339BD40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9753FFFB-5002-9444-8399-D9F0CC2BC14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029" y="862524"/>
            <a:ext cx="24840367" cy="313133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980029" y="4312617"/>
            <a:ext cx="12240181" cy="1027902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4580215" y="4312617"/>
            <a:ext cx="12240181" cy="1027902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2E0B8B22-2115-804E-B41A-745339BD40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9753FFFB-5002-9444-8399-D9F0CC2BC14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862524"/>
            <a:ext cx="24840367" cy="313133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83781" y="3971359"/>
            <a:ext cx="12183929" cy="194630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70" b="1"/>
            </a:lvl1pPr>
            <a:lvl2pPr marL="1080135" indent="0">
              <a:buNone/>
              <a:defRPr sz="4725" b="1"/>
            </a:lvl2pPr>
            <a:lvl3pPr marL="2160270" indent="0">
              <a:buNone/>
              <a:defRPr sz="4250" b="1"/>
            </a:lvl3pPr>
            <a:lvl4pPr marL="3239770" indent="0">
              <a:buNone/>
              <a:defRPr sz="3780" b="1"/>
            </a:lvl4pPr>
            <a:lvl5pPr marL="4319905" indent="0">
              <a:buNone/>
              <a:defRPr sz="3780" b="1"/>
            </a:lvl5pPr>
            <a:lvl6pPr marL="5400040" indent="0">
              <a:buNone/>
              <a:defRPr sz="3780" b="1"/>
            </a:lvl6pPr>
            <a:lvl7pPr marL="6480175" indent="0">
              <a:buNone/>
              <a:defRPr sz="3780" b="1"/>
            </a:lvl7pPr>
            <a:lvl8pPr marL="7559675" indent="0">
              <a:buNone/>
              <a:defRPr sz="3780" b="1"/>
            </a:lvl8pPr>
            <a:lvl9pPr marL="8639810" indent="0">
              <a:buNone/>
              <a:defRPr sz="378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983781" y="5917660"/>
            <a:ext cx="12183929" cy="87039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4580215" y="3971359"/>
            <a:ext cx="12243932" cy="194630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70" b="1"/>
            </a:lvl1pPr>
            <a:lvl2pPr marL="1080135" indent="0">
              <a:buNone/>
              <a:defRPr sz="4725" b="1"/>
            </a:lvl2pPr>
            <a:lvl3pPr marL="2160270" indent="0">
              <a:buNone/>
              <a:defRPr sz="4250" b="1"/>
            </a:lvl3pPr>
            <a:lvl4pPr marL="3239770" indent="0">
              <a:buNone/>
              <a:defRPr sz="3780" b="1"/>
            </a:lvl4pPr>
            <a:lvl5pPr marL="4319905" indent="0">
              <a:buNone/>
              <a:defRPr sz="3780" b="1"/>
            </a:lvl5pPr>
            <a:lvl6pPr marL="5400040" indent="0">
              <a:buNone/>
              <a:defRPr sz="3780" b="1"/>
            </a:lvl6pPr>
            <a:lvl7pPr marL="6480175" indent="0">
              <a:buNone/>
              <a:defRPr sz="3780" b="1"/>
            </a:lvl7pPr>
            <a:lvl8pPr marL="7559675" indent="0">
              <a:buNone/>
              <a:defRPr sz="3780" b="1"/>
            </a:lvl8pPr>
            <a:lvl9pPr marL="8639810" indent="0">
              <a:buNone/>
              <a:defRPr sz="378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14580215" y="5917660"/>
            <a:ext cx="12243932" cy="87039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2E0B8B22-2115-804E-B41A-745339BD40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9753FFFB-5002-9444-8399-D9F0CC2BC14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029" y="862524"/>
            <a:ext cx="24840367" cy="313133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2E0B8B22-2115-804E-B41A-745339BD40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9753FFFB-5002-9444-8399-D9F0CC2BC14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2E0B8B22-2115-804E-B41A-745339BD40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9753FFFB-5002-9444-8399-D9F0CC2BC14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2" y="1080029"/>
            <a:ext cx="9288886" cy="3780102"/>
          </a:xfrm>
          <a:prstGeom prst="rect">
            <a:avLst/>
          </a:prstGeom>
        </p:spPr>
        <p:txBody>
          <a:bodyPr anchor="b"/>
          <a:lstStyle>
            <a:lvl1pPr>
              <a:defRPr sz="75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243932" y="2332564"/>
            <a:ext cx="14580215" cy="11512811"/>
          </a:xfrm>
          <a:prstGeom prst="rect">
            <a:avLst/>
          </a:prstGeom>
        </p:spPr>
        <p:txBody>
          <a:bodyPr/>
          <a:lstStyle>
            <a:lvl1pPr>
              <a:defRPr sz="7560"/>
            </a:lvl1pPr>
            <a:lvl2pPr>
              <a:defRPr sz="6615"/>
            </a:lvl2pPr>
            <a:lvl3pPr>
              <a:defRPr sz="5670"/>
            </a:lvl3pPr>
            <a:lvl4pPr>
              <a:defRPr sz="4725"/>
            </a:lvl4pPr>
            <a:lvl5pPr>
              <a:defRPr sz="4725"/>
            </a:lvl5pPr>
            <a:lvl6pPr>
              <a:defRPr sz="4725"/>
            </a:lvl6pPr>
            <a:lvl7pPr>
              <a:defRPr sz="4725"/>
            </a:lvl7pPr>
            <a:lvl8pPr>
              <a:defRPr sz="4725"/>
            </a:lvl8pPr>
            <a:lvl9pPr>
              <a:defRPr sz="4725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983782" y="4860131"/>
            <a:ext cx="9288886" cy="90039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80135" indent="0">
              <a:buNone/>
              <a:defRPr sz="3305"/>
            </a:lvl2pPr>
            <a:lvl3pPr marL="2160270" indent="0">
              <a:buNone/>
              <a:defRPr sz="2835"/>
            </a:lvl3pPr>
            <a:lvl4pPr marL="3239770" indent="0">
              <a:buNone/>
              <a:defRPr sz="2360"/>
            </a:lvl4pPr>
            <a:lvl5pPr marL="4319905" indent="0">
              <a:buNone/>
              <a:defRPr sz="2360"/>
            </a:lvl5pPr>
            <a:lvl6pPr marL="5400040" indent="0">
              <a:buNone/>
              <a:defRPr sz="2360"/>
            </a:lvl6pPr>
            <a:lvl7pPr marL="6480175" indent="0">
              <a:buNone/>
              <a:defRPr sz="2360"/>
            </a:lvl7pPr>
            <a:lvl8pPr marL="7559675" indent="0">
              <a:buNone/>
              <a:defRPr sz="2360"/>
            </a:lvl8pPr>
            <a:lvl9pPr marL="8639810" indent="0">
              <a:buNone/>
              <a:defRPr sz="236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2E0B8B22-2115-804E-B41A-745339BD40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9753FFFB-5002-9444-8399-D9F0CC2BC14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2" y="1080029"/>
            <a:ext cx="9288886" cy="3780102"/>
          </a:xfrm>
          <a:prstGeom prst="rect">
            <a:avLst/>
          </a:prstGeom>
        </p:spPr>
        <p:txBody>
          <a:bodyPr anchor="b"/>
          <a:lstStyle>
            <a:lvl1pPr>
              <a:defRPr sz="75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3932" y="2332564"/>
            <a:ext cx="14580215" cy="1151281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7560"/>
            </a:lvl1pPr>
            <a:lvl2pPr marL="1080135" indent="0">
              <a:buNone/>
              <a:defRPr sz="6615"/>
            </a:lvl2pPr>
            <a:lvl3pPr marL="2160270" indent="0">
              <a:buNone/>
              <a:defRPr sz="5670"/>
            </a:lvl3pPr>
            <a:lvl4pPr marL="3239770" indent="0">
              <a:buNone/>
              <a:defRPr sz="4725"/>
            </a:lvl4pPr>
            <a:lvl5pPr marL="4319905" indent="0">
              <a:buNone/>
              <a:defRPr sz="4725"/>
            </a:lvl5pPr>
            <a:lvl6pPr marL="5400040" indent="0">
              <a:buNone/>
              <a:defRPr sz="4725"/>
            </a:lvl6pPr>
            <a:lvl7pPr marL="6480175" indent="0">
              <a:buNone/>
              <a:defRPr sz="4725"/>
            </a:lvl7pPr>
            <a:lvl8pPr marL="7559675" indent="0">
              <a:buNone/>
              <a:defRPr sz="4725"/>
            </a:lvl8pPr>
            <a:lvl9pPr marL="8639810" indent="0">
              <a:buNone/>
              <a:defRPr sz="472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983782" y="4860131"/>
            <a:ext cx="9288886" cy="90039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80135" indent="0">
              <a:buNone/>
              <a:defRPr sz="3305"/>
            </a:lvl2pPr>
            <a:lvl3pPr marL="2160270" indent="0">
              <a:buNone/>
              <a:defRPr sz="2835"/>
            </a:lvl3pPr>
            <a:lvl4pPr marL="3239770" indent="0">
              <a:buNone/>
              <a:defRPr sz="2360"/>
            </a:lvl4pPr>
            <a:lvl5pPr marL="4319905" indent="0">
              <a:buNone/>
              <a:defRPr sz="2360"/>
            </a:lvl5pPr>
            <a:lvl6pPr marL="5400040" indent="0">
              <a:buNone/>
              <a:defRPr sz="2360"/>
            </a:lvl6pPr>
            <a:lvl7pPr marL="6480175" indent="0">
              <a:buNone/>
              <a:defRPr sz="2360"/>
            </a:lvl7pPr>
            <a:lvl8pPr marL="7559675" indent="0">
              <a:buNone/>
              <a:defRPr sz="2360"/>
            </a:lvl8pPr>
            <a:lvl9pPr marL="8639810" indent="0">
              <a:buNone/>
              <a:defRPr sz="236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2E0B8B22-2115-804E-B41A-745339BD40B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/>
          <a:lstStyle/>
          <a:p>
            <a:fld id="{9753FFFB-5002-9444-8399-D9F0CC2BC14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26360202" y="363478"/>
            <a:ext cx="1943094" cy="16177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2159635" rtl="0" eaLnBrk="1" latinLnBrk="0" hangingPunct="1">
        <a:lnSpc>
          <a:spcPct val="90000"/>
        </a:lnSpc>
        <a:spcBef>
          <a:spcPct val="0"/>
        </a:spcBef>
        <a:buNone/>
        <a:defRPr sz="103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750" indent="-539750" algn="l" defTabSz="2159635" rtl="0" eaLnBrk="1" latinLnBrk="0" hangingPunct="1">
        <a:lnSpc>
          <a:spcPct val="90000"/>
        </a:lnSpc>
        <a:spcBef>
          <a:spcPts val="2360"/>
        </a:spcBef>
        <a:buFont typeface="Arial" panose="020B0604020202090204" pitchFamily="34" charset="0"/>
        <a:buChar char="•"/>
        <a:defRPr sz="6615" kern="1200">
          <a:solidFill>
            <a:schemeClr val="tx1"/>
          </a:solidFill>
          <a:latin typeface="+mn-lt"/>
          <a:ea typeface="+mn-ea"/>
          <a:cs typeface="+mn-cs"/>
        </a:defRPr>
      </a:lvl1pPr>
      <a:lvl2pPr marL="1619885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5670" kern="1200">
          <a:solidFill>
            <a:schemeClr val="tx1"/>
          </a:solidFill>
          <a:latin typeface="+mn-lt"/>
          <a:ea typeface="+mn-ea"/>
          <a:cs typeface="+mn-cs"/>
        </a:defRPr>
      </a:lvl2pPr>
      <a:lvl3pPr marL="2700020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780155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4pPr>
      <a:lvl5pPr marL="4860290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5pPr>
      <a:lvl6pPr marL="5939790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6pPr>
      <a:lvl7pPr marL="7019925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7pPr>
      <a:lvl8pPr marL="8100060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8pPr>
      <a:lvl9pPr marL="9180195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1pPr>
      <a:lvl2pPr marL="1080135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2pPr>
      <a:lvl3pPr marL="2160270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3pPr>
      <a:lvl4pPr marL="3239770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4pPr>
      <a:lvl5pPr marL="4319905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40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6pPr>
      <a:lvl7pPr marL="6480175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7pPr>
      <a:lvl8pPr marL="7559675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8pPr>
      <a:lvl9pPr marL="8639810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hyperlink" Target="http://www.sparklink.org.cn/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28823585" cy="162004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37070" y="5761117"/>
            <a:ext cx="1682181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3800" b="1" dirty="0">
                <a:solidFill>
                  <a:schemeClr val="bg1"/>
                </a:solidFill>
                <a:latin typeface="FZLanTingHeiS-DB-GB" panose="02000000000000000000" pitchFamily="2" charset="-122"/>
                <a:ea typeface="FZLanTingHeiS-DB-GB" panose="02000000000000000000" pitchFamily="2" charset="-122"/>
              </a:rPr>
              <a:t>联盟组织介绍</a:t>
            </a:r>
            <a:endParaRPr kumimoji="1" lang="en-US" altLang="zh-CN" sz="8000" b="1" dirty="0">
              <a:solidFill>
                <a:schemeClr val="bg1"/>
              </a:solidFill>
              <a:latin typeface="FZLanTingHeiS-DB-GB" panose="02000000000000000000" pitchFamily="2" charset="-122"/>
              <a:ea typeface="FZLanTingHeiS-DB-GB" panose="02000000000000000000" pitchFamily="2" charset="-122"/>
            </a:endParaRPr>
          </a:p>
          <a:p>
            <a:pPr algn="ctr"/>
            <a:endParaRPr kumimoji="1" lang="en-US" altLang="zh-CN" sz="8000" b="1" dirty="0">
              <a:solidFill>
                <a:schemeClr val="bg1"/>
              </a:solidFill>
              <a:latin typeface="FZLanTingHeiS-DB-GB" panose="02000000000000000000" pitchFamily="2" charset="-122"/>
              <a:ea typeface="FZLanTingHeiS-DB-GB" panose="02000000000000000000" pitchFamily="2" charset="-122"/>
            </a:endParaRPr>
          </a:p>
          <a:p>
            <a:pPr algn="ctr"/>
            <a:r>
              <a:rPr kumimoji="1" lang="zh-CN" altLang="en-US" sz="8000" b="1" dirty="0">
                <a:solidFill>
                  <a:schemeClr val="bg1"/>
                </a:solidFill>
                <a:latin typeface="FZLanTingHeiS-DB-GB" panose="02000000000000000000" pitchFamily="2" charset="-122"/>
                <a:ea typeface="FZLanTingHeiS-DB-GB" panose="02000000000000000000" pitchFamily="2" charset="-122"/>
              </a:rPr>
              <a:t>孙育宁 秘书长</a:t>
            </a:r>
            <a:endParaRPr kumimoji="1" lang="zh-CN" altLang="en-US" sz="8000" b="1" dirty="0">
              <a:solidFill>
                <a:schemeClr val="bg1"/>
              </a:solidFill>
              <a:latin typeface="FZLanTingHeiS-DB-GB" panose="02000000000000000000" pitchFamily="2" charset="-122"/>
              <a:ea typeface="FZLanTingHeiS-DB-GB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24266769" y="13545521"/>
            <a:ext cx="4533656" cy="22956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7055" y="703386"/>
            <a:ext cx="3759464" cy="31300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副标题 1"/>
          <p:cNvSpPr txBox="1"/>
          <p:nvPr/>
        </p:nvSpPr>
        <p:spPr>
          <a:xfrm>
            <a:off x="1102023" y="132404"/>
            <a:ext cx="25776320" cy="192313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l" rtl="0" fontAlgn="base">
              <a:lnSpc>
                <a:spcPts val="3430"/>
              </a:lnSpc>
              <a:spcBef>
                <a:spcPts val="0"/>
              </a:spcBef>
              <a:spcAft>
                <a:spcPct val="0"/>
              </a:spcAft>
              <a:buNone/>
              <a:defRPr sz="2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90204" pitchFamily="34" charset="0"/>
              </a:defRPr>
            </a:lvl1pPr>
            <a:lvl2pPr marL="593725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600">
                <a:solidFill>
                  <a:schemeClr val="tx1"/>
                </a:solidFill>
                <a:latin typeface="Arial" panose="020B0604020202090204" pitchFamily="34" charset="0"/>
                <a:ea typeface="+mn-ea"/>
                <a:cs typeface="Arial" panose="020B0604020202090204" pitchFamily="34" charset="0"/>
              </a:defRPr>
            </a:lvl2pPr>
            <a:lvl3pPr marL="1188085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340">
                <a:solidFill>
                  <a:schemeClr val="tx1"/>
                </a:solidFill>
                <a:latin typeface="Arial" panose="020B0604020202090204" pitchFamily="34" charset="0"/>
                <a:ea typeface="+mn-ea"/>
                <a:cs typeface="Arial" panose="020B0604020202090204" pitchFamily="34" charset="0"/>
              </a:defRPr>
            </a:lvl3pPr>
            <a:lvl4pPr marL="178181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80">
                <a:solidFill>
                  <a:schemeClr val="tx1"/>
                </a:solidFill>
                <a:latin typeface="Arial" panose="020B0604020202090204" pitchFamily="34" charset="0"/>
                <a:ea typeface="+mn-ea"/>
                <a:cs typeface="Arial" panose="020B0604020202090204" pitchFamily="34" charset="0"/>
              </a:defRPr>
            </a:lvl4pPr>
            <a:lvl5pPr marL="2375535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80">
                <a:solidFill>
                  <a:schemeClr val="tx1"/>
                </a:solidFill>
                <a:latin typeface="Arial" panose="020B0604020202090204" pitchFamily="34" charset="0"/>
                <a:ea typeface="+mn-ea"/>
                <a:cs typeface="Arial" panose="020B0604020202090204" pitchFamily="34" charset="0"/>
              </a:defRPr>
            </a:lvl5pPr>
            <a:lvl6pPr marL="296926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80">
                <a:solidFill>
                  <a:schemeClr val="tx1"/>
                </a:solidFill>
                <a:latin typeface="+mn-lt"/>
                <a:ea typeface="+mn-ea"/>
              </a:defRPr>
            </a:lvl6pPr>
            <a:lvl7pPr marL="356362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80">
                <a:solidFill>
                  <a:schemeClr val="tx1"/>
                </a:solidFill>
                <a:latin typeface="+mn-lt"/>
                <a:ea typeface="+mn-ea"/>
              </a:defRPr>
            </a:lvl7pPr>
            <a:lvl8pPr marL="4157345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80">
                <a:solidFill>
                  <a:schemeClr val="tx1"/>
                </a:solidFill>
                <a:latin typeface="+mn-lt"/>
                <a:ea typeface="+mn-ea"/>
              </a:defRPr>
            </a:lvl8pPr>
            <a:lvl9pPr marL="475107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8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defTabSz="2804160">
              <a:lnSpc>
                <a:spcPts val="8100"/>
              </a:lnSpc>
              <a:defRPr/>
            </a:pPr>
            <a:r>
              <a:rPr kumimoji="1" lang="zh-CN" altLang="en-US" sz="7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FZLanTingHeiS-DB-GB" panose="02000000000000000000" pitchFamily="2" charset="-122"/>
                <a:cs typeface="+mn-cs"/>
              </a:rPr>
              <a:t>星闪联盟的定位和工作范围</a:t>
            </a:r>
            <a:endParaRPr kumimoji="1" lang="en-US" altLang="zh-CN" sz="72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FZLanTingHeiS-DB-GB" panose="02000000000000000000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1351" y="7425920"/>
            <a:ext cx="8733240" cy="6772032"/>
            <a:chOff x="833475" y="2279659"/>
            <a:chExt cx="4421178" cy="3694169"/>
          </a:xfrm>
        </p:grpSpPr>
        <p:sp>
          <p:nvSpPr>
            <p:cNvPr id="4" name="六边形 3"/>
            <p:cNvSpPr/>
            <p:nvPr/>
          </p:nvSpPr>
          <p:spPr>
            <a:xfrm>
              <a:off x="849097" y="2305379"/>
              <a:ext cx="1518072" cy="1278515"/>
            </a:xfrm>
            <a:prstGeom prst="hexagon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87882" tIns="143944" rIns="287882" bIns="143944" numCol="1" spcCol="0" rtlCol="0" fromWordArt="0" anchor="ctr" anchorCtr="0" forceAA="0" compatLnSpc="1">
              <a:noAutofit/>
            </a:bodyPr>
            <a:lstStyle/>
            <a:p>
              <a:pPr algn="ctr" defTabSz="2159000">
                <a:defRPr/>
              </a:pPr>
              <a:endParaRPr lang="zh-CN" altLang="en-US" sz="425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330293" y="2587832"/>
              <a:ext cx="650306" cy="71354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21590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25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测试认证</a:t>
              </a:r>
              <a:endParaRPr lang="zh-CN" altLang="en-US" sz="425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六边形 5"/>
            <p:cNvSpPr/>
            <p:nvPr/>
          </p:nvSpPr>
          <p:spPr>
            <a:xfrm>
              <a:off x="2332954" y="3044443"/>
              <a:ext cx="1518072" cy="1278515"/>
            </a:xfrm>
            <a:prstGeom prst="hexagon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87882" tIns="143944" rIns="287882" bIns="143944" numCol="1" spcCol="0" rtlCol="0" fromWordArt="0" anchor="ctr" anchorCtr="0" forceAA="0" compatLnSpc="1">
              <a:noAutofit/>
            </a:bodyPr>
            <a:lstStyle/>
            <a:p>
              <a:pPr algn="ctr" defTabSz="2159000">
                <a:defRPr/>
              </a:pPr>
              <a:endParaRPr lang="zh-CN" altLang="en-US" sz="425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820338" y="3241516"/>
              <a:ext cx="641691" cy="71354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21590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25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标准制定</a:t>
              </a:r>
              <a:endParaRPr lang="zh-CN" altLang="en-US" sz="425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六边形 7"/>
            <p:cNvSpPr/>
            <p:nvPr/>
          </p:nvSpPr>
          <p:spPr>
            <a:xfrm>
              <a:off x="3677414" y="2279659"/>
              <a:ext cx="1518072" cy="1278515"/>
            </a:xfrm>
            <a:prstGeom prst="hexagon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87882" tIns="143944" rIns="287882" bIns="143944" numCol="1" spcCol="0" rtlCol="0" fromWordArt="0" anchor="ctr" anchorCtr="0" forceAA="0" compatLnSpc="1">
              <a:noAutofit/>
            </a:bodyPr>
            <a:lstStyle/>
            <a:p>
              <a:pPr algn="ctr" defTabSz="2159000">
                <a:defRPr/>
              </a:pPr>
              <a:endParaRPr lang="zh-CN" altLang="en-US" sz="425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175764" y="2533703"/>
              <a:ext cx="559324" cy="71354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21590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25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发展策略</a:t>
              </a:r>
              <a:endParaRPr lang="en-US" altLang="zh-CN" sz="425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六边形 11"/>
            <p:cNvSpPr/>
            <p:nvPr/>
          </p:nvSpPr>
          <p:spPr>
            <a:xfrm>
              <a:off x="3736581" y="3869906"/>
              <a:ext cx="1518072" cy="1278515"/>
            </a:xfrm>
            <a:prstGeom prst="hexagon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87882" tIns="143944" rIns="287882" bIns="143944" numCol="1" spcCol="0" rtlCol="0" fromWordArt="0" anchor="ctr" anchorCtr="0" forceAA="0" compatLnSpc="1">
              <a:noAutofit/>
            </a:bodyPr>
            <a:lstStyle/>
            <a:p>
              <a:pPr algn="ctr" defTabSz="2159000">
                <a:defRPr/>
              </a:pPr>
              <a:endParaRPr lang="zh-CN" altLang="en-US" sz="425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254971" y="4152358"/>
              <a:ext cx="604962" cy="71354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21590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25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应用示范</a:t>
              </a:r>
              <a:endParaRPr lang="zh-CN" altLang="en-US" sz="425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六边形 13"/>
            <p:cNvSpPr/>
            <p:nvPr/>
          </p:nvSpPr>
          <p:spPr>
            <a:xfrm>
              <a:off x="2342181" y="4695313"/>
              <a:ext cx="1518072" cy="1278515"/>
            </a:xfrm>
            <a:prstGeom prst="hexagon">
              <a:avLst/>
            </a:pr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87882" tIns="143944" rIns="287882" bIns="143944" numCol="1" spcCol="0" rtlCol="0" fromWordArt="0" anchor="ctr" anchorCtr="0" forceAA="0" compatLnSpc="1">
              <a:noAutofit/>
            </a:bodyPr>
            <a:lstStyle/>
            <a:p>
              <a:pPr algn="ctr" defTabSz="2159000">
                <a:defRPr/>
              </a:pPr>
              <a:endParaRPr lang="zh-CN" altLang="en-US" sz="425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839308" y="5047249"/>
              <a:ext cx="643844" cy="71354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21590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25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对外合作</a:t>
              </a:r>
              <a:endParaRPr lang="zh-CN" altLang="en-US" sz="425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33475" y="3869906"/>
              <a:ext cx="1518072" cy="1278515"/>
            </a:xfrm>
            <a:prstGeom prst="hexagon">
              <a:avLst/>
            </a:prstGeom>
            <a:solidFill>
              <a:srgbClr val="5F85A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287882" tIns="143944" rIns="287882" bIns="143944" numCol="1" spcCol="0" rtlCol="0" fromWordArt="0" anchor="ctr" anchorCtr="0" forceAA="0" compatLnSpc="1">
              <a:noAutofit/>
            </a:bodyPr>
            <a:lstStyle/>
            <a:p>
              <a:pPr algn="ctr" defTabSz="2159000">
                <a:defRPr/>
              </a:pPr>
              <a:endParaRPr lang="zh-CN" altLang="en-US" sz="425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303436" y="4152358"/>
              <a:ext cx="626777" cy="71354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21590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25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生态构建</a:t>
              </a:r>
              <a:endParaRPr lang="zh-CN" altLang="en-US" sz="425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2020430" y="4950143"/>
            <a:ext cx="15289250" cy="892718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defTabSz="2804160">
              <a:lnSpc>
                <a:spcPct val="150000"/>
              </a:lnSpc>
              <a:defRPr/>
            </a:pPr>
            <a:r>
              <a:rPr lang="zh-CN" altLang="en-US" sz="425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联盟工作范围</a:t>
            </a:r>
            <a:endParaRPr lang="en-US" altLang="zh-CN" sz="425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804160">
              <a:lnSpc>
                <a:spcPct val="150000"/>
              </a:lnSpc>
              <a:defRPr/>
            </a:pPr>
            <a:r>
              <a:rPr lang="zh-CN" altLang="en-US" sz="378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（一）标准制定：协同相关标准组织，制定标准规范；</a:t>
            </a:r>
            <a:endParaRPr lang="zh-CN" altLang="en-US" sz="378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804160">
              <a:lnSpc>
                <a:spcPct val="150000"/>
              </a:lnSpc>
              <a:defRPr/>
            </a:pPr>
            <a:r>
              <a:rPr lang="zh-CN" altLang="en-US" sz="378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（二）测试认证：开展测试认证、技术和商标授权等工作；</a:t>
            </a:r>
            <a:endParaRPr lang="zh-CN" altLang="en-US" sz="378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804160">
              <a:lnSpc>
                <a:spcPct val="150000"/>
              </a:lnSpc>
              <a:defRPr/>
            </a:pPr>
            <a:r>
              <a:rPr lang="zh-CN" altLang="en-US" sz="378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（三）发展策略：研究产业发展策略，推动技术标准专业化进程；</a:t>
            </a:r>
            <a:endParaRPr lang="zh-CN" altLang="en-US" sz="378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804160">
              <a:lnSpc>
                <a:spcPct val="150000"/>
              </a:lnSpc>
              <a:defRPr/>
            </a:pPr>
            <a:r>
              <a:rPr lang="zh-CN" altLang="en-US" sz="378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（四）生态构建：联合产业链上下游资源，推动联盟创新技术和标准成果的实际商用，构建繁荣产业生态；</a:t>
            </a:r>
            <a:endParaRPr lang="zh-CN" altLang="en-US" sz="378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804160">
              <a:lnSpc>
                <a:spcPct val="150000"/>
              </a:lnSpc>
              <a:defRPr/>
            </a:pPr>
            <a:r>
              <a:rPr lang="zh-CN" altLang="en-US" sz="378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（五）应用示范：基于创新技术研究成果，联合产业伙伴共同开发示范应用并对外展示；</a:t>
            </a:r>
            <a:endParaRPr lang="zh-CN" altLang="en-US" sz="378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804160">
              <a:lnSpc>
                <a:spcPct val="150000"/>
              </a:lnSpc>
              <a:defRPr/>
            </a:pPr>
            <a:r>
              <a:rPr lang="zh-CN" altLang="en-US" sz="378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（六）对外合作：促进联盟对外交流合作，推动标准和产业的国际化；</a:t>
            </a:r>
            <a:endParaRPr lang="en-US" altLang="zh-CN" sz="378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804160">
              <a:lnSpc>
                <a:spcPct val="150000"/>
              </a:lnSpc>
              <a:defRPr/>
            </a:pPr>
            <a:r>
              <a:rPr lang="zh-CN" altLang="en-US" sz="378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（七）技术交流：促进联盟成员之间的技术交流与合作 </a:t>
            </a:r>
            <a:endParaRPr lang="en-US" altLang="zh-CN" sz="378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994" y="2002486"/>
            <a:ext cx="25360698" cy="2533169"/>
          </a:xfrm>
          <a:prstGeom prst="rect">
            <a:avLst/>
          </a:prstGeom>
          <a:noFill/>
          <a:ln w="6350">
            <a:noFill/>
          </a:ln>
        </p:spPr>
        <p:txBody>
          <a:bodyPr wrap="square" lIns="340030" tIns="340030" rIns="340030" bIns="340030">
            <a:spAutoFit/>
          </a:bodyPr>
          <a:lstStyle/>
          <a:p>
            <a:pPr defTabSz="2159000">
              <a:lnSpc>
                <a:spcPct val="150000"/>
              </a:lnSpc>
              <a:defRPr/>
            </a:pPr>
            <a:r>
              <a:rPr lang="zh-CN" altLang="en-US" sz="425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联盟定位：</a:t>
            </a:r>
            <a:r>
              <a:rPr lang="zh-CN" altLang="en-US" sz="425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推动新无线短距通信技术创新和产业生态，承载智能汽车、智能家居、智能终端和智能制造等场景应用，并最终推动标准和产业的国际化</a:t>
            </a:r>
            <a:endParaRPr lang="en-US" altLang="zh-CN" sz="425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4544150" y="5433304"/>
            <a:ext cx="2998678" cy="2343733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287882" tIns="143944" rIns="287882" bIns="143944" numCol="1" spcCol="0" rtlCol="0" fromWordArt="0" anchor="ctr" anchorCtr="0" forceAA="0" compatLnSpc="1">
            <a:noAutofit/>
          </a:bodyPr>
          <a:lstStyle/>
          <a:p>
            <a:pPr algn="ctr" defTabSz="2159000">
              <a:defRPr/>
            </a:pPr>
            <a:r>
              <a:rPr lang="zh-CN" altLang="en-US" sz="425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技术交流</a:t>
            </a:r>
            <a:endParaRPr lang="zh-CN" altLang="en-US" sz="425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5546064" y="8046789"/>
            <a:ext cx="20011431" cy="922751"/>
          </a:xfrm>
          <a:prstGeom prst="rect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场景应用标准、测试认证标准、</a:t>
            </a:r>
            <a:r>
              <a:rPr lang="en-US" altLang="zh-CN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… </a:t>
            </a: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3305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基于统一行业标准</a:t>
            </a: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4250" dirty="0">
              <a:solidFill>
                <a:srgbClr val="1D1D1A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52" name="副标题 1"/>
          <p:cNvSpPr>
            <a:spLocks noGrp="1"/>
          </p:cNvSpPr>
          <p:nvPr>
            <p:ph type="subTitle" idx="4294967295"/>
          </p:nvPr>
        </p:nvSpPr>
        <p:spPr>
          <a:xfrm>
            <a:off x="1157006" y="779154"/>
            <a:ext cx="9665534" cy="105089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zh-CN" altLang="en-US" sz="7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FZLanTingHeiS-DB-GB" panose="02000000000000000000" pitchFamily="2" charset="-122"/>
              </a:rPr>
              <a:t>联盟整体运作框架</a:t>
            </a:r>
            <a:endParaRPr kumimoji="1" lang="en-US" altLang="zh-CN" sz="72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FZLanTingHeiS-DB-GB" panose="02000000000000000000" pitchFamily="2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99738" y="11278814"/>
            <a:ext cx="4357957" cy="1189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2871101" y="2544813"/>
            <a:ext cx="23066064" cy="6620527"/>
          </a:xfrm>
          <a:prstGeom prst="rect">
            <a:avLst/>
          </a:prstGeom>
          <a:noFill/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endParaRPr lang="zh-CN" altLang="en-US" sz="4250">
              <a:solidFill>
                <a:srgbClr val="666666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92478" y="8025414"/>
            <a:ext cx="2121093" cy="673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159000">
              <a:defRPr/>
            </a:pPr>
            <a:r>
              <a:rPr lang="zh-CN" altLang="en-US" sz="378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标准制定</a:t>
            </a:r>
            <a:endParaRPr lang="en-US" altLang="zh-CN" sz="378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92478" y="6636251"/>
            <a:ext cx="2121093" cy="673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159000">
              <a:defRPr/>
            </a:pPr>
            <a:r>
              <a:rPr lang="zh-CN" altLang="en-US" sz="378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测试认证</a:t>
            </a:r>
            <a:endParaRPr lang="en-US" altLang="zh-CN" sz="378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5566822" y="6566941"/>
            <a:ext cx="6381285" cy="978117"/>
          </a:xfrm>
          <a:prstGeom prst="chevron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申请使用联盟技术和标准</a:t>
            </a:r>
            <a:endParaRPr lang="zh-CN" altLang="en-US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11948108" y="6558601"/>
            <a:ext cx="6070873" cy="978117"/>
          </a:xfrm>
          <a:prstGeom prst="chevron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联盟授权实验室测试认证</a:t>
            </a:r>
            <a:endParaRPr lang="zh-CN" altLang="en-US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17902686" y="6558601"/>
            <a:ext cx="7654809" cy="978117"/>
          </a:xfrm>
          <a:prstGeom prst="chevron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联盟颁发证书，授权使用</a:t>
            </a:r>
            <a:r>
              <a:rPr lang="en-US" altLang="zh-CN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13239" y="5059033"/>
            <a:ext cx="2121093" cy="673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159000">
              <a:defRPr/>
            </a:pPr>
            <a:r>
              <a:rPr lang="zh-CN" altLang="en-US" sz="378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产业落地</a:t>
            </a:r>
            <a:endParaRPr lang="en-US" altLang="zh-CN" sz="378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燕尾形 36"/>
          <p:cNvSpPr/>
          <p:nvPr/>
        </p:nvSpPr>
        <p:spPr>
          <a:xfrm>
            <a:off x="5566824" y="4986464"/>
            <a:ext cx="3729710" cy="978117"/>
          </a:xfrm>
          <a:prstGeom prst="chevron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样机开发</a:t>
            </a:r>
            <a:endParaRPr lang="zh-CN" altLang="en-US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燕尾形 39"/>
          <p:cNvSpPr/>
          <p:nvPr/>
        </p:nvSpPr>
        <p:spPr>
          <a:xfrm>
            <a:off x="13736361" y="4968039"/>
            <a:ext cx="4102364" cy="978117"/>
          </a:xfrm>
          <a:prstGeom prst="chevron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芯片开发</a:t>
            </a:r>
            <a:endParaRPr lang="zh-CN" altLang="en-US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17838725" y="4946348"/>
            <a:ext cx="3972834" cy="978117"/>
          </a:xfrm>
          <a:prstGeom prst="chevron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小规模试点</a:t>
            </a:r>
            <a:endParaRPr lang="zh-CN" altLang="en-US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21804284" y="4957193"/>
            <a:ext cx="3753212" cy="978117"/>
          </a:xfrm>
          <a:prstGeom prst="chevron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规模推广</a:t>
            </a:r>
            <a:endParaRPr lang="zh-CN" altLang="en-US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13239" y="3502268"/>
            <a:ext cx="2121093" cy="673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159000">
              <a:defRPr/>
            </a:pPr>
            <a:r>
              <a:rPr lang="zh-CN" altLang="en-US" sz="378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应用场景</a:t>
            </a:r>
            <a:endParaRPr lang="en-US" altLang="zh-CN" sz="378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90951" y="3444492"/>
            <a:ext cx="4265500" cy="922751"/>
          </a:xfrm>
          <a:prstGeom prst="rect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智能汽车</a:t>
            </a:r>
            <a:endParaRPr lang="zh-CN" altLang="en-US" sz="4250" b="1" dirty="0">
              <a:solidFill>
                <a:srgbClr val="1D1D1A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822539" y="3398581"/>
            <a:ext cx="4265500" cy="922751"/>
          </a:xfrm>
          <a:prstGeom prst="rect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智能家居</a:t>
            </a:r>
            <a:endParaRPr lang="zh-CN" altLang="en-US" sz="4250" b="1" dirty="0">
              <a:solidFill>
                <a:srgbClr val="1D1D1A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054127" y="3398581"/>
            <a:ext cx="4265500" cy="922751"/>
          </a:xfrm>
          <a:prstGeom prst="rect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智能终端</a:t>
            </a:r>
            <a:endParaRPr lang="zh-CN" altLang="en-US" sz="4250" b="1" dirty="0">
              <a:solidFill>
                <a:srgbClr val="1D1D1A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1141944" y="3398581"/>
            <a:ext cx="4265500" cy="922751"/>
          </a:xfrm>
          <a:prstGeom prst="rect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智能制造</a:t>
            </a:r>
            <a:endParaRPr lang="zh-CN" altLang="en-US" sz="4250" b="1" dirty="0">
              <a:solidFill>
                <a:srgbClr val="1D1D1A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14972" y="5324917"/>
            <a:ext cx="1710819" cy="1255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2159000">
              <a:defRPr/>
            </a:pPr>
            <a:r>
              <a:rPr lang="zh-CN" altLang="en-US" sz="378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星闪</a:t>
            </a:r>
            <a:endParaRPr lang="en-US" altLang="zh-CN" sz="378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159000">
              <a:defRPr/>
            </a:pPr>
            <a:r>
              <a:rPr lang="zh-CN" altLang="en-US" sz="378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联盟</a:t>
            </a:r>
            <a:endParaRPr lang="en-US" altLang="zh-CN" sz="378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5157" y="11175364"/>
            <a:ext cx="3338841" cy="129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矩形 37"/>
          <p:cNvSpPr/>
          <p:nvPr/>
        </p:nvSpPr>
        <p:spPr>
          <a:xfrm>
            <a:off x="2871101" y="10894152"/>
            <a:ext cx="11030272" cy="3705679"/>
          </a:xfrm>
          <a:prstGeom prst="rect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endParaRPr lang="zh-CN" altLang="en-US" sz="4250">
              <a:solidFill>
                <a:srgbClr val="666666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9238497" y="4968041"/>
            <a:ext cx="4502576" cy="978117"/>
          </a:xfrm>
          <a:prstGeom prst="chevron">
            <a:avLst/>
          </a:prstGeom>
          <a:solidFill>
            <a:srgbClr val="E7F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实验室应用示范</a:t>
            </a:r>
            <a:endParaRPr lang="zh-CN" altLang="en-US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43074" y="12831468"/>
            <a:ext cx="5075373" cy="1618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新无线短距底层通信标准（PHY/MAC/射频）</a:t>
            </a:r>
            <a:endParaRPr lang="en-US" altLang="zh-CN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2159000">
              <a:defRPr/>
            </a:pPr>
            <a:r>
              <a:rPr lang="zh-CN" altLang="en-US" sz="3305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跨应用场景统一</a:t>
            </a:r>
            <a:endParaRPr lang="zh-CN" altLang="en-US" sz="3305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98495" y="12857274"/>
            <a:ext cx="5677315" cy="1109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车载场景标准</a:t>
            </a:r>
            <a:endParaRPr lang="en-US" altLang="zh-CN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（车载技术要求和试验方法）</a:t>
            </a:r>
            <a:endParaRPr lang="en-US" altLang="zh-CN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01999" y="12082806"/>
            <a:ext cx="1710819" cy="1255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2159000">
              <a:defRPr/>
            </a:pPr>
            <a:r>
              <a:rPr lang="zh-CN" altLang="en-US" sz="378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行标</a:t>
            </a:r>
            <a:endParaRPr lang="en-US" altLang="zh-CN" sz="378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159000">
              <a:defRPr/>
            </a:pPr>
            <a:r>
              <a:rPr lang="zh-CN" altLang="en-US" sz="378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组织</a:t>
            </a:r>
            <a:endParaRPr lang="en-US" altLang="zh-CN" sz="378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931708" y="10907057"/>
            <a:ext cx="10830543" cy="3705679"/>
          </a:xfrm>
          <a:prstGeom prst="rect">
            <a:avLst/>
          </a:prstGeom>
          <a:noFill/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59000">
              <a:defRPr/>
            </a:pPr>
            <a:endParaRPr lang="zh-CN" altLang="en-US" sz="4250">
              <a:solidFill>
                <a:srgbClr val="666666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5937175" y="12038441"/>
            <a:ext cx="1710819" cy="1255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2159000">
              <a:defRPr/>
            </a:pPr>
            <a:r>
              <a:rPr lang="zh-CN" altLang="en-US" sz="378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合作</a:t>
            </a:r>
            <a:endParaRPr lang="en-US" altLang="zh-CN" sz="378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159000">
              <a:defRPr/>
            </a:pPr>
            <a:r>
              <a:rPr lang="zh-CN" altLang="en-US" sz="3780" b="1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联盟</a:t>
            </a:r>
            <a:endParaRPr lang="en-US" altLang="zh-CN" sz="3780" b="1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071120" y="9536834"/>
            <a:ext cx="1031051" cy="1109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159000">
              <a:defRPr/>
            </a:pPr>
            <a:r>
              <a:rPr lang="zh-CN" altLang="en-US" sz="3305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endParaRPr lang="en-US" altLang="zh-CN" sz="3305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159000">
              <a:defRPr/>
            </a:pPr>
            <a:r>
              <a:rPr lang="zh-CN" altLang="en-US" sz="3305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输出</a:t>
            </a:r>
            <a:endParaRPr lang="en-US" altLang="zh-CN" sz="3305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981755" y="9558331"/>
            <a:ext cx="1031051" cy="1109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159000">
              <a:defRPr/>
            </a:pPr>
            <a:r>
              <a:rPr lang="zh-CN" altLang="en-US" sz="3305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需求</a:t>
            </a:r>
            <a:endParaRPr lang="en-US" altLang="zh-CN" sz="3305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159000">
              <a:defRPr/>
            </a:pPr>
            <a:r>
              <a:rPr lang="zh-CN" altLang="en-US" sz="3305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导入</a:t>
            </a:r>
            <a:endParaRPr lang="en-US" altLang="zh-CN" sz="3305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8359887" y="9700446"/>
            <a:ext cx="0" cy="8895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 flipV="1">
            <a:off x="8764592" y="9684309"/>
            <a:ext cx="2" cy="87714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20276873" y="9554704"/>
            <a:ext cx="1877437" cy="1109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159000">
              <a:defRPr/>
            </a:pPr>
            <a:r>
              <a:rPr lang="zh-CN" altLang="en-US" sz="3305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产业生态</a:t>
            </a:r>
            <a:endParaRPr lang="en-US" altLang="zh-CN" sz="3305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159000">
              <a:defRPr/>
            </a:pPr>
            <a:r>
              <a:rPr lang="zh-CN" altLang="en-US" sz="3305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联合推动</a:t>
            </a:r>
            <a:endParaRPr lang="en-US" altLang="zh-CN" sz="3305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5" name="直接箭头连接符 64"/>
          <p:cNvCxnSpPr/>
          <p:nvPr/>
        </p:nvCxnSpPr>
        <p:spPr>
          <a:xfrm flipV="1">
            <a:off x="20013100" y="9733873"/>
            <a:ext cx="2" cy="877149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图片 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0103" y="12332073"/>
            <a:ext cx="2736538" cy="882306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>
            <a:off x="23208213" y="12391664"/>
            <a:ext cx="790601" cy="746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159000">
              <a:defRPr/>
            </a:pPr>
            <a:r>
              <a:rPr lang="en-US" altLang="zh-CN" sz="425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 …</a:t>
            </a:r>
            <a:endParaRPr lang="zh-CN" altLang="en-US" sz="425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Picture 2" descr="C:\Users\g00332970\AppData\Roaming\eSpace_Desktop\UserData\g00332970\imagefiles\792B85E8-1CF4-4FD1-AD78-F4218F1D852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1431" y="12368416"/>
            <a:ext cx="3833162" cy="769606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矩形 53"/>
          <p:cNvSpPr/>
          <p:nvPr/>
        </p:nvSpPr>
        <p:spPr>
          <a:xfrm>
            <a:off x="2545643" y="2666980"/>
            <a:ext cx="23341535" cy="676536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9133802" y="2933090"/>
            <a:ext cx="1675543" cy="2008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副标题 1"/>
          <p:cNvSpPr>
            <a:spLocks noGrp="1"/>
          </p:cNvSpPr>
          <p:nvPr>
            <p:ph type="subTitle" idx="4294967295"/>
          </p:nvPr>
        </p:nvSpPr>
        <p:spPr>
          <a:xfrm>
            <a:off x="681671" y="698136"/>
            <a:ext cx="25362058" cy="194419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7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FZLanTingHeiS-DB-GB" panose="02000000000000000000" pitchFamily="2" charset="-122"/>
              </a:rPr>
              <a:t> 联盟组织架构和关键人选</a:t>
            </a:r>
            <a:endParaRPr kumimoji="1" lang="zh-CN" altLang="en-US" sz="72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FZLanTingHeiS-DB-GB" panose="02000000000000000000" pitchFamily="2" charset="-122"/>
            </a:endParaRPr>
          </a:p>
          <a:p>
            <a:endParaRPr lang="zh-CN" altLang="en-US" sz="18890" b="1" dirty="0">
              <a:solidFill>
                <a:schemeClr val="bg1">
                  <a:lumMod val="25000"/>
                  <a:lumOff val="75000"/>
                </a:schemeClr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540456" y="12141086"/>
            <a:ext cx="23633706" cy="3322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540456" y="12188063"/>
            <a:ext cx="0" cy="13230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603974" y="12166506"/>
            <a:ext cx="0" cy="13230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4821251" y="13547077"/>
            <a:ext cx="3603240" cy="1381630"/>
          </a:xfrm>
          <a:prstGeom prst="roundRect">
            <a:avLst/>
          </a:prstGeom>
          <a:solidFill>
            <a:srgbClr val="E2F5FC"/>
          </a:solidFill>
          <a:ln w="31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159000">
              <a:defRPr/>
            </a:pPr>
            <a:r>
              <a:rPr lang="zh-CN" altLang="en-US" sz="3780" kern="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频谱组</a:t>
            </a:r>
            <a:endParaRPr lang="en-US" altLang="zh-CN" sz="3780" kern="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13361693" y="2795054"/>
            <a:ext cx="9984" cy="288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33"/>
          <p:cNvSpPr/>
          <p:nvPr/>
        </p:nvSpPr>
        <p:spPr>
          <a:xfrm>
            <a:off x="805259" y="13525763"/>
            <a:ext cx="3451613" cy="1381630"/>
          </a:xfrm>
          <a:prstGeom prst="roundRect">
            <a:avLst/>
          </a:prstGeom>
          <a:solidFill>
            <a:srgbClr val="E2F5FC"/>
          </a:solidFill>
          <a:ln w="31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159000">
              <a:defRPr/>
            </a:pPr>
            <a:r>
              <a:rPr lang="zh-CN" altLang="en-US" sz="3780" kern="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需求和标准组</a:t>
            </a:r>
            <a:endParaRPr lang="en-US" altLang="zh-CN" sz="3780" kern="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4889758" y="12141085"/>
            <a:ext cx="0" cy="14390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圆角矩形 35"/>
          <p:cNvSpPr/>
          <p:nvPr/>
        </p:nvSpPr>
        <p:spPr>
          <a:xfrm>
            <a:off x="9030127" y="13577679"/>
            <a:ext cx="3603240" cy="1381630"/>
          </a:xfrm>
          <a:prstGeom prst="roundRect">
            <a:avLst/>
          </a:prstGeom>
          <a:solidFill>
            <a:srgbClr val="E2F5FC"/>
          </a:solidFill>
          <a:ln w="31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159000">
              <a:defRPr/>
            </a:pPr>
            <a:r>
              <a:rPr lang="zh-CN" altLang="en-US" sz="3780" kern="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测试认证组</a:t>
            </a:r>
            <a:endParaRPr lang="en-US" altLang="zh-CN" sz="3780" kern="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9298152" y="9495194"/>
            <a:ext cx="8520733" cy="99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43" idx="2"/>
          </p:cNvCxnSpPr>
          <p:nvPr/>
        </p:nvCxnSpPr>
        <p:spPr>
          <a:xfrm flipH="1">
            <a:off x="13356153" y="6368475"/>
            <a:ext cx="5540" cy="57726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圆角矩形 45"/>
          <p:cNvSpPr/>
          <p:nvPr/>
        </p:nvSpPr>
        <p:spPr>
          <a:xfrm>
            <a:off x="15979909" y="8914794"/>
            <a:ext cx="2711715" cy="1180656"/>
          </a:xfrm>
          <a:prstGeom prst="roundRect">
            <a:avLst/>
          </a:prstGeom>
          <a:solidFill>
            <a:srgbClr val="93D1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159000">
              <a:defRPr/>
            </a:pPr>
            <a:r>
              <a:rPr lang="zh-CN" altLang="en-US" sz="3780" kern="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秘书处</a:t>
            </a:r>
            <a:endParaRPr lang="en-US" altLang="zh-CN" sz="3780" kern="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8549043" y="8883750"/>
            <a:ext cx="3130082" cy="1180656"/>
          </a:xfrm>
          <a:prstGeom prst="roundRect">
            <a:avLst/>
          </a:prstGeom>
          <a:solidFill>
            <a:srgbClr val="93D1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159000">
              <a:defRPr/>
            </a:pPr>
            <a:r>
              <a:rPr lang="zh-CN" altLang="en-US" sz="3780" kern="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专家委员会</a:t>
            </a:r>
            <a:endParaRPr lang="en-US" altLang="zh-CN" sz="3780" kern="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13253553" y="13580166"/>
            <a:ext cx="3166458" cy="1315452"/>
          </a:xfrm>
          <a:prstGeom prst="roundRect">
            <a:avLst/>
          </a:prstGeom>
          <a:solidFill>
            <a:srgbClr val="E2F5FC"/>
          </a:solidFill>
          <a:ln w="31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159000">
              <a:defRPr/>
            </a:pPr>
            <a:r>
              <a:rPr lang="zh-CN" altLang="en-US" sz="3780" kern="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智能汽车</a:t>
            </a:r>
            <a:endParaRPr lang="en-US" altLang="zh-CN" sz="3780" kern="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2159000">
              <a:defRPr/>
            </a:pPr>
            <a:r>
              <a:rPr lang="zh-CN" altLang="en-US" sz="3780" kern="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产业推广组</a:t>
            </a:r>
            <a:endParaRPr lang="en-US" altLang="zh-CN" sz="3780" kern="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7079937" y="13489590"/>
            <a:ext cx="3166458" cy="1315452"/>
          </a:xfrm>
          <a:prstGeom prst="roundRect">
            <a:avLst/>
          </a:prstGeom>
          <a:solidFill>
            <a:srgbClr val="E2F5FC"/>
          </a:solidFill>
          <a:ln w="31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159000">
              <a:defRPr/>
            </a:pPr>
            <a:r>
              <a:rPr lang="zh-CN" altLang="en-US" sz="3780" kern="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智能终端</a:t>
            </a:r>
            <a:endParaRPr lang="en-US" altLang="zh-CN" sz="3780" kern="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2159000">
              <a:defRPr/>
            </a:pPr>
            <a:r>
              <a:rPr lang="zh-CN" altLang="en-US" sz="3780" kern="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产业推广组</a:t>
            </a:r>
            <a:endParaRPr lang="en-US" altLang="zh-CN" sz="3780" kern="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20906322" y="13464168"/>
            <a:ext cx="3166458" cy="1315452"/>
          </a:xfrm>
          <a:prstGeom prst="roundRect">
            <a:avLst/>
          </a:prstGeom>
          <a:solidFill>
            <a:srgbClr val="E2F5FC"/>
          </a:solidFill>
          <a:ln w="31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159000">
              <a:defRPr/>
            </a:pPr>
            <a:r>
              <a:rPr lang="zh-CN" altLang="en-US" sz="3780" kern="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智能家居</a:t>
            </a:r>
            <a:endParaRPr lang="en-US" altLang="zh-CN" sz="3780" kern="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2159000">
              <a:defRPr/>
            </a:pPr>
            <a:r>
              <a:rPr lang="zh-CN" altLang="en-US" sz="3780" kern="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产业推广组</a:t>
            </a:r>
            <a:endParaRPr lang="en-US" altLang="zh-CN" sz="3780" kern="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24732707" y="13472253"/>
            <a:ext cx="3166458" cy="1315452"/>
          </a:xfrm>
          <a:prstGeom prst="roundRect">
            <a:avLst/>
          </a:prstGeom>
          <a:solidFill>
            <a:srgbClr val="E2F5FC"/>
          </a:solidFill>
          <a:ln w="317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159000">
              <a:defRPr/>
            </a:pPr>
            <a:r>
              <a:rPr lang="zh-CN" altLang="en-US" sz="3780" kern="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智能制造</a:t>
            </a:r>
            <a:endParaRPr lang="en-US" altLang="zh-CN" sz="3780" kern="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2159000">
              <a:defRPr/>
            </a:pPr>
            <a:r>
              <a:rPr lang="zh-CN" altLang="en-US" sz="3780" kern="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产业推广组</a:t>
            </a:r>
            <a:endParaRPr lang="en-US" altLang="zh-CN" sz="3780" kern="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0910355" y="12202679"/>
            <a:ext cx="0" cy="13230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8571720" y="12257082"/>
            <a:ext cx="0" cy="13230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2542227" y="12202679"/>
            <a:ext cx="0" cy="13230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6152870" y="12141084"/>
            <a:ext cx="0" cy="13230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圆角矩形 42"/>
          <p:cNvSpPr/>
          <p:nvPr/>
        </p:nvSpPr>
        <p:spPr>
          <a:xfrm>
            <a:off x="11725287" y="5187815"/>
            <a:ext cx="3272812" cy="1180659"/>
          </a:xfrm>
          <a:prstGeom prst="roundRect">
            <a:avLst/>
          </a:prstGeom>
          <a:solidFill>
            <a:srgbClr val="93D1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159000">
              <a:defRPr/>
            </a:pPr>
            <a:r>
              <a:rPr lang="zh-CN" altLang="en-US" sz="3780" kern="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理事会</a:t>
            </a:r>
            <a:endParaRPr lang="en-US" altLang="zh-CN" sz="3780" kern="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11532088" y="2510311"/>
            <a:ext cx="3679178" cy="1354555"/>
          </a:xfrm>
          <a:prstGeom prst="round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159000">
              <a:defRPr/>
            </a:pPr>
            <a:r>
              <a:rPr lang="zh-CN" altLang="en-US" sz="3780" b="1" kern="0" dirty="0">
                <a:solidFill>
                  <a:srgbClr val="EBEBEB"/>
                </a:solidFill>
                <a:latin typeface="微软雅黑" pitchFamily="34" charset="-122"/>
                <a:ea typeface="微软雅黑" pitchFamily="34" charset="-122"/>
              </a:rPr>
              <a:t>星闪联盟</a:t>
            </a:r>
            <a:endParaRPr lang="en-US" altLang="zh-CN" sz="3780" b="1" kern="0" dirty="0">
              <a:solidFill>
                <a:srgbClr val="EBEBE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48221" y="5660436"/>
            <a:ext cx="3445880" cy="601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理事长：张晓刚</a:t>
            </a:r>
            <a:endParaRPr lang="zh-CN" altLang="en-US" sz="3305" dirty="0">
              <a:solidFill>
                <a:srgbClr val="1D1D1A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24836" y="10243580"/>
            <a:ext cx="63321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159000">
              <a:defRPr/>
            </a:pPr>
            <a:r>
              <a:rPr lang="zh-CN" altLang="en-US" sz="280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秘书长：孙育宁</a:t>
            </a:r>
            <a:endParaRPr lang="en-US" altLang="zh-CN" sz="280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159000">
              <a:defRPr/>
            </a:pPr>
            <a:r>
              <a:rPr lang="zh-CN" altLang="en-US" sz="280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副秘书长：高宏（信通院）</a:t>
            </a:r>
            <a:endParaRPr lang="en-US" altLang="zh-CN" sz="280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159000">
              <a:defRPr/>
            </a:pPr>
            <a:r>
              <a:rPr lang="zh-CN" altLang="en-US" sz="280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副秘书长：孙航（中汽中心）</a:t>
            </a:r>
            <a:endParaRPr lang="en-US" altLang="zh-CN" sz="280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159000">
              <a:defRPr/>
            </a:pPr>
            <a:r>
              <a:rPr lang="zh-CN" altLang="en-US" sz="280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副秘书长：郭楠（电子标准院）</a:t>
            </a:r>
            <a:endParaRPr lang="en-US" altLang="zh-CN" sz="280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43030" y="10224604"/>
            <a:ext cx="3091207" cy="601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主任：邬贺铨</a:t>
            </a:r>
            <a:endParaRPr lang="zh-CN" altLang="en-US" sz="330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152" y="7536673"/>
            <a:ext cx="107957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159000">
              <a:lnSpc>
                <a:spcPts val="8125"/>
              </a:lnSpc>
              <a:defRPr/>
            </a:pPr>
            <a:endParaRPr lang="zh-CN" altLang="en-US" sz="7555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319132" y="3278111"/>
            <a:ext cx="7618509" cy="1291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国际标准化组织（</a:t>
            </a:r>
            <a:r>
              <a:rPr lang="en-GB" altLang="zh-CN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ISO</a:t>
            </a:r>
            <a:r>
              <a:rPr lang="zh-CN" altLang="en-GB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原主席</a:t>
            </a:r>
            <a:endParaRPr lang="zh-CN" altLang="en-US" sz="259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国际钢铁协会（</a:t>
            </a:r>
            <a:r>
              <a:rPr lang="en-GB" altLang="zh-CN" sz="2595" dirty="0" err="1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Worldsteel</a:t>
            </a:r>
            <a:r>
              <a:rPr lang="zh-CN" altLang="en-GB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原主席</a:t>
            </a:r>
            <a:endParaRPr lang="zh-CN" altLang="en-US" sz="259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鞍钢集团公司原党委书记、总经理</a:t>
            </a:r>
            <a:endParaRPr lang="zh-CN" altLang="en-US" sz="259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6377295" y="7167703"/>
            <a:ext cx="1788318" cy="2159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2" name="矩形 51"/>
          <p:cNvSpPr/>
          <p:nvPr/>
        </p:nvSpPr>
        <p:spPr>
          <a:xfrm>
            <a:off x="797048" y="7567848"/>
            <a:ext cx="5785114" cy="1690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中国工程院院士</a:t>
            </a:r>
            <a:endParaRPr lang="en-US" altLang="zh-CN" sz="259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国家</a:t>
            </a:r>
            <a:r>
              <a:rPr lang="en-US" altLang="zh-CN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863</a:t>
            </a: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计划监督委员会副主任</a:t>
            </a:r>
            <a:endParaRPr lang="en-US" altLang="zh-CN" sz="259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国家信息化专家组咨询委员会委员</a:t>
            </a:r>
            <a:endParaRPr lang="en-US" altLang="zh-CN" sz="259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中国互联网协会前理事长</a:t>
            </a:r>
            <a:endParaRPr lang="en-US" altLang="zh-CN" sz="259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31201" y="8150922"/>
            <a:ext cx="6332134" cy="1291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zh-CN" altLang="zh-CN" sz="2595" dirty="0">
                <a:solidFill>
                  <a:srgbClr val="1D1D1A"/>
                </a:solidFill>
                <a:latin typeface="Calibri"/>
                <a:ea typeface="微软雅黑" pitchFamily="34" charset="-122"/>
                <a:cs typeface="Times New Roman" panose="02020503050405090304" pitchFamily="18" charset="0"/>
              </a:rPr>
              <a:t>北京市闪联信息产业协会理事长</a:t>
            </a:r>
            <a:endParaRPr lang="en-US" altLang="zh-CN" sz="2595" dirty="0">
              <a:solidFill>
                <a:srgbClr val="1D1D1A"/>
              </a:solidFill>
              <a:latin typeface="Calibri"/>
              <a:ea typeface="微软雅黑" pitchFamily="34" charset="-122"/>
              <a:cs typeface="Times New Roman" panose="02020503050405090304" pitchFamily="18" charset="0"/>
            </a:endParaRPr>
          </a:p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zh-CN" altLang="zh-CN" sz="2595" dirty="0">
                <a:solidFill>
                  <a:srgbClr val="1D1D1A"/>
                </a:solidFill>
                <a:ea typeface="微软雅黑" pitchFamily="34" charset="-122"/>
                <a:cs typeface="Times New Roman" panose="02020503050405090304" pitchFamily="18" charset="0"/>
              </a:rPr>
              <a:t>北京市中关村标准化协会理事长</a:t>
            </a:r>
            <a:endParaRPr lang="en-US" altLang="zh-CN" sz="2595" dirty="0">
              <a:solidFill>
                <a:srgbClr val="1D1D1A"/>
              </a:solidFill>
              <a:ea typeface="微软雅黑" pitchFamily="34" charset="-122"/>
              <a:cs typeface="Times New Roman" panose="02020503050405090304" pitchFamily="18" charset="0"/>
            </a:endParaRPr>
          </a:p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zh-CN" altLang="en-US" sz="2595" dirty="0">
                <a:solidFill>
                  <a:srgbClr val="1D1D1A"/>
                </a:solidFill>
                <a:latin typeface="Calibri"/>
                <a:ea typeface="微软雅黑" pitchFamily="34" charset="-122"/>
                <a:cs typeface="Times New Roman" panose="02020503050405090304" pitchFamily="18" charset="0"/>
              </a:rPr>
              <a:t>闪联信息技术工程中心有限公司董事长</a:t>
            </a:r>
            <a:endParaRPr lang="en-US" altLang="zh-CN" sz="2595" dirty="0">
              <a:solidFill>
                <a:srgbClr val="1D1D1A"/>
              </a:solidFill>
              <a:latin typeface="Calibri"/>
              <a:ea typeface="微软雅黑" pitchFamily="34" charset="-122"/>
              <a:cs typeface="Times New Roman" panose="02020503050405090304" pitchFamily="18" charset="0"/>
            </a:endParaRPr>
          </a:p>
        </p:txBody>
      </p:sp>
      <p:pic>
        <p:nvPicPr>
          <p:cNvPr id="19458" name="Picture 2" descr="C:\Users\w00387443\AppData\Roaming\eSpace_Desktop\UserData\w00387443\imagefiles\BBF2A90E-FD56-43AD-BC88-682BFF2570C2.png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19424836" y="7793910"/>
            <a:ext cx="1550637" cy="1863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4" name="矩形 53"/>
          <p:cNvSpPr/>
          <p:nvPr/>
        </p:nvSpPr>
        <p:spPr>
          <a:xfrm>
            <a:off x="15876323" y="5805662"/>
            <a:ext cx="5995847" cy="601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159000">
              <a:defRPr/>
            </a:pPr>
            <a:r>
              <a:rPr lang="zh-CN" altLang="en-US" sz="330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常务副理事长：王志勤</a:t>
            </a:r>
            <a:endParaRPr lang="zh-CN" altLang="en-US" sz="3305" dirty="0">
              <a:solidFill>
                <a:srgbClr val="1D1D1A"/>
              </a:solidFill>
              <a:latin typeface="Calibri"/>
              <a:ea typeface="等线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16021699" y="3215718"/>
            <a:ext cx="1797187" cy="19720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矩形 12"/>
          <p:cNvSpPr/>
          <p:nvPr/>
        </p:nvSpPr>
        <p:spPr>
          <a:xfrm>
            <a:off x="18545359" y="3426408"/>
            <a:ext cx="5912169" cy="1690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中国信息通信研究院副院长</a:t>
            </a:r>
            <a:endParaRPr lang="en-US" altLang="zh-CN" sz="259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en-US" altLang="zh-CN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IMT-2020(5G)</a:t>
            </a: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推进组主席</a:t>
            </a:r>
            <a:endParaRPr lang="zh-CN" altLang="en-US" sz="259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en-US" altLang="zh-CN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CCSA</a:t>
            </a: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无线通信技术组</a:t>
            </a:r>
            <a:r>
              <a:rPr lang="en-US" altLang="zh-CN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TC5)</a:t>
            </a: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主席</a:t>
            </a:r>
            <a:endParaRPr lang="en-US" altLang="zh-CN" sz="259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  <a:p>
            <a:pPr marL="210185" indent="-210185" defTabSz="2159000">
              <a:buFont typeface="Arial" panose="020B0604020202090204" pitchFamily="34" charset="0"/>
              <a:buChar char="•"/>
              <a:defRPr/>
            </a:pPr>
            <a:r>
              <a:rPr lang="en-US" altLang="zh-CN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3GPP PCG/OP 2018/19</a:t>
            </a:r>
            <a:r>
              <a:rPr lang="zh-CN" altLang="en-US" sz="2595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轮值主席</a:t>
            </a:r>
            <a:endParaRPr lang="en-US" altLang="zh-CN" sz="2595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2249" y="15284853"/>
            <a:ext cx="14398625" cy="7439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defTabSz="2878455">
              <a:lnSpc>
                <a:spcPct val="150000"/>
              </a:lnSpc>
              <a:buFont typeface="Arial" panose="020B0604020202090204" pitchFamily="34" charset="0"/>
              <a:buChar char="•"/>
              <a:defRPr/>
            </a:pPr>
            <a:r>
              <a:rPr lang="zh-CN" altLang="en-US" sz="3200" dirty="0">
                <a:solidFill>
                  <a:srgbClr val="1D1D1A"/>
                </a:solidFill>
                <a:latin typeface="微软雅黑" pitchFamily="34" charset="-122"/>
                <a:ea typeface="微软雅黑" pitchFamily="34" charset="-122"/>
              </a:rPr>
              <a:t>联盟的法人实体和秘书处设置在：北京市闪联信息产业协会</a:t>
            </a:r>
            <a:endParaRPr lang="en-US" altLang="zh-CN" sz="3200" dirty="0">
              <a:solidFill>
                <a:srgbClr val="1D1D1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Users/lei/Desktop/16比9-PPT-logo.jpg16比9-PPT-logo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2343"/>
            <a:ext cx="29235400" cy="16442055"/>
          </a:xfrm>
          <a:prstGeom prst="rect">
            <a:avLst/>
          </a:prstGeom>
        </p:spPr>
      </p:pic>
      <p:sp>
        <p:nvSpPr>
          <p:cNvPr id="52" name="副标题 1"/>
          <p:cNvSpPr>
            <a:spLocks noGrp="1"/>
          </p:cNvSpPr>
          <p:nvPr>
            <p:ph type="subTitle" idx="4294967295"/>
          </p:nvPr>
        </p:nvSpPr>
        <p:spPr>
          <a:xfrm>
            <a:off x="826983" y="829818"/>
            <a:ext cx="25362058" cy="105089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1" lang="zh-CN" altLang="en-US" sz="7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FZLanTingHeiS-DB-GB" panose="02000000000000000000" pitchFamily="2" charset="-122"/>
              </a:rPr>
              <a:t>联盟成员单位（首批</a:t>
            </a:r>
            <a:r>
              <a:rPr kumimoji="1" lang="en-US" altLang="zh-CN" sz="7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FZLanTingHeiS-DB-GB" panose="02000000000000000000" pitchFamily="2" charset="-122"/>
              </a:rPr>
              <a:t>80</a:t>
            </a:r>
            <a:r>
              <a:rPr kumimoji="1" lang="zh-CN" altLang="en-US" sz="7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FZLanTingHeiS-DB-GB" panose="02000000000000000000" pitchFamily="2" charset="-122"/>
              </a:rPr>
              <a:t>家，产业链上下游全覆盖）</a:t>
            </a:r>
            <a:endParaRPr kumimoji="1" lang="en-US" altLang="zh-CN" sz="72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FZLanTingHeiS-DB-GB" panose="02000000000000000000" pitchFamily="2" charset="-122"/>
            </a:endParaRPr>
          </a:p>
          <a:p>
            <a:endParaRPr lang="en-US" altLang="zh-CN" sz="5665" b="1" dirty="0">
              <a:solidFill>
                <a:srgbClr val="C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880708"/>
            <a:ext cx="29235400" cy="73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133244" y="1090996"/>
            <a:ext cx="17195867" cy="14258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" panose="020B0604020202090204" pitchFamily="34" charset="0"/>
                <a:ea typeface="Microsoft YaHei" panose="020B0503020204020204" pitchFamily="34" charset="-122"/>
                <a:cs typeface="Arial" panose="020B0604020202090204" pitchFamily="34" charset="0"/>
              </a:defRPr>
            </a:lvl1pPr>
          </a:lstStyle>
          <a:p>
            <a:pPr defTabSz="2159000">
              <a:lnSpc>
                <a:spcPct val="90000"/>
              </a:lnSpc>
              <a:buClr>
                <a:srgbClr val="CC9900"/>
              </a:buClr>
              <a:defRPr/>
            </a:pPr>
            <a:r>
              <a:rPr kumimoji="1" lang="zh-CN" altLang="en-US" sz="7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FZLanTingHeiS-DB-GB" panose="02000000000000000000" pitchFamily="2" charset="-122"/>
                <a:cs typeface="+mn-cs"/>
              </a:rPr>
              <a:t>联盟各工作组组长</a:t>
            </a:r>
            <a:r>
              <a:rPr kumimoji="1" lang="en-US" altLang="zh-CN" sz="7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FZLanTingHeiS-DB-GB" panose="02000000000000000000" pitchFamily="2" charset="-122"/>
                <a:cs typeface="+mn-cs"/>
              </a:rPr>
              <a:t>/</a:t>
            </a:r>
            <a:r>
              <a:rPr kumimoji="1" lang="zh-CN" altLang="en-US" sz="7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FZLanTingHeiS-DB-GB" panose="02000000000000000000" pitchFamily="2" charset="-122"/>
                <a:cs typeface="+mn-cs"/>
              </a:rPr>
              <a:t>副组长单位情况</a:t>
            </a:r>
            <a:endParaRPr kumimoji="1" lang="zh-CN" altLang="en-US" sz="72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FZLanTingHeiS-DB-GB" panose="02000000000000000000" pitchFamily="2" charset="-122"/>
              <a:cs typeface="+mn-cs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2702635" y="3199477"/>
          <a:ext cx="22869526" cy="11406209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2990338"/>
                <a:gridCol w="7360165"/>
                <a:gridCol w="6168025"/>
                <a:gridCol w="6350998"/>
              </a:tblGrid>
              <a:tr h="1435594"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 defTabSz="1186815" rtl="0" eaLnBrk="1" latinLnBrk="0" hangingPunct="1">
                        <a:buNone/>
                      </a:pPr>
                      <a:r>
                        <a:rPr lang="zh-CN" altLang="en-US" sz="4400" kern="1200" dirty="0">
                          <a:solidFill>
                            <a:schemeClr val="tx1"/>
                          </a:solidFill>
                        </a:rPr>
                        <a:t>序号</a:t>
                      </a:r>
                      <a:endParaRPr lang="zh-CN" altLang="en-US" sz="4400" b="1" kern="1200" dirty="0">
                        <a:solidFill>
                          <a:schemeClr val="tx1"/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 defTabSz="1186815" rtl="0" eaLnBrk="1" latinLnBrk="0" hangingPunct="1">
                        <a:buNone/>
                      </a:pPr>
                      <a:r>
                        <a:rPr lang="zh-CN" altLang="en-US" sz="4400" kern="1200" dirty="0">
                          <a:solidFill>
                            <a:schemeClr val="tx1"/>
                          </a:solidFill>
                        </a:rPr>
                        <a:t>工作组</a:t>
                      </a:r>
                      <a:endParaRPr lang="zh-CN" altLang="en-US" sz="4400" b="1" kern="1200" dirty="0">
                        <a:solidFill>
                          <a:schemeClr val="tx1"/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3765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 defTabSz="1186815" rtl="0" eaLnBrk="1" latinLnBrk="0" hangingPunct="1">
                        <a:buNone/>
                      </a:pPr>
                      <a:r>
                        <a:rPr lang="zh-CN" altLang="en-US" sz="4400" kern="1200" dirty="0">
                          <a:solidFill>
                            <a:schemeClr val="tx1"/>
                          </a:solidFill>
                        </a:rPr>
                        <a:t>组长单位</a:t>
                      </a:r>
                      <a:endParaRPr lang="zh-CN" altLang="en-US" sz="4400" b="1" kern="1200" dirty="0">
                        <a:solidFill>
                          <a:schemeClr val="tx1"/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186815" rtl="0" eaLnBrk="1" latinLnBrk="0" hangingPunct="1">
                        <a:buNone/>
                      </a:pPr>
                      <a:r>
                        <a:rPr lang="zh-CN" altLang="en-US" sz="4400" b="1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副组长单位</a:t>
                      </a:r>
                      <a:endParaRPr lang="zh-CN" altLang="en-US" sz="44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34205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en-US" altLang="zh-CN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3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7993" marR="17993" marT="17993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需求和标准组</a:t>
                      </a:r>
                      <a:endParaRPr lang="zh-CN" altLang="en-US" sz="36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中国信通院</a:t>
                      </a:r>
                      <a:br>
                        <a:rPr lang="en-US" altLang="zh-CN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</a:b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中国电子技术标准化研究院</a:t>
                      </a:r>
                      <a:endParaRPr lang="zh-CN" altLang="en-US" sz="36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zh-CN" altLang="en-US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中汽中心</a:t>
                      </a:r>
                      <a:endParaRPr lang="en-US" altLang="zh-CN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zh-CN" altLang="en-US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闪联</a:t>
                      </a:r>
                      <a:endParaRPr lang="en-US" altLang="zh-CN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8005" marR="8005" marT="8005" marB="0" anchor="ctr"/>
                </a:tc>
              </a:tr>
              <a:tr h="134205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en-US" altLang="zh-CN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3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7993" marR="17993" marT="17993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频谱组</a:t>
                      </a:r>
                      <a:endParaRPr lang="zh-CN" altLang="en-US" sz="36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无线电监测中心检测中心</a:t>
                      </a:r>
                      <a:endParaRPr lang="zh-CN" altLang="en-US" sz="36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zh-CN" altLang="en-US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华为</a:t>
                      </a:r>
                      <a:endParaRPr lang="en-US" altLang="zh-CN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zh-CN" altLang="en-US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中国移动</a:t>
                      </a:r>
                      <a:endParaRPr lang="zh-CN" altLang="en-US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8005" marR="8005" marT="8005" marB="0" anchor="ctr"/>
                </a:tc>
              </a:tr>
              <a:tr h="133865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en-US" altLang="zh-CN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3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7993" marR="17993" marT="17993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测试认证组</a:t>
                      </a:r>
                      <a:endParaRPr lang="zh-CN" altLang="en-US" sz="36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7930" rtl="0" eaLnBrk="1" fontAlgn="ctr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中国信通院</a:t>
                      </a:r>
                      <a:endParaRPr lang="zh-CN" altLang="en-US" sz="36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zh-CN" altLang="en-US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电子四院</a:t>
                      </a:r>
                      <a:endParaRPr lang="en-US" altLang="zh-CN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zh-CN" altLang="en-US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中电科仪器仪表</a:t>
                      </a:r>
                      <a:endParaRPr lang="zh-CN" altLang="en-US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8005" marR="8005" marT="8005" marB="0" anchor="ctr"/>
                </a:tc>
              </a:tr>
              <a:tr h="2208571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en-US" altLang="zh-CN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3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7993" marR="17993" marT="17993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智能汽车产业推广组</a:t>
                      </a:r>
                      <a:endParaRPr lang="zh-CN" altLang="en-US" sz="36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中汽中心</a:t>
                      </a:r>
                      <a:endParaRPr lang="zh-CN" altLang="en-US" sz="36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zh-CN" altLang="en-US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北汽</a:t>
                      </a:r>
                      <a:endParaRPr lang="en-US" altLang="zh-CN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zh-CN" altLang="en-US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一汽</a:t>
                      </a:r>
                      <a:endParaRPr lang="zh-CN" altLang="en-US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8005" marR="8005" marT="8005" marB="0" anchor="ctr"/>
                </a:tc>
              </a:tr>
              <a:tr h="124642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en-US" altLang="zh-CN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  <a:endParaRPr lang="en-US" altLang="zh-CN" sz="3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7993" marR="17993" marT="17993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智能家居产业推广组</a:t>
                      </a:r>
                      <a:endParaRPr lang="zh-CN" altLang="en-US" sz="36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marL="0" indent="0" algn="ctr" defTabSz="913765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None/>
                      </a:pPr>
                      <a:r>
                        <a:rPr lang="en-US" altLang="zh-CN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Lenovo</a:t>
                      </a:r>
                      <a:endParaRPr lang="zh-CN" altLang="en-US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zh-CN" altLang="en-US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小米</a:t>
                      </a:r>
                      <a:endParaRPr lang="en-US" altLang="zh-CN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en-US" altLang="zh-CN" sz="36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TCL</a:t>
                      </a:r>
                      <a:endParaRPr lang="zh-CN" altLang="en-US" sz="3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8005" marR="8005" marT="8005" marB="0" anchor="ctr"/>
                </a:tc>
              </a:tr>
              <a:tr h="124642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en-US" altLang="zh-CN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  <a:endParaRPr lang="en-US" altLang="zh-CN" sz="3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7993" marR="17993" marT="17993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智能终端产业推广组</a:t>
                      </a:r>
                      <a:endParaRPr lang="zh-CN" altLang="en-US" sz="36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华为</a:t>
                      </a:r>
                      <a:endParaRPr lang="zh-CN" altLang="en-US" sz="36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en-US" altLang="zh-CN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OPPO</a:t>
                      </a:r>
                      <a:endParaRPr lang="en-US" altLang="zh-CN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en-US" altLang="zh-CN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VIVO</a:t>
                      </a:r>
                      <a:endParaRPr lang="zh-CN" altLang="en-US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8005" marR="8005" marT="8005" marB="0" anchor="ctr"/>
                </a:tc>
              </a:tr>
              <a:tr h="124642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en-US" altLang="zh-CN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  <a:endParaRPr lang="en-US" altLang="zh-CN" sz="3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17993" marR="17993" marT="17993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智能制造产业推广组</a:t>
                      </a:r>
                      <a:endParaRPr lang="zh-CN" altLang="en-US" sz="3600" b="0" i="0" u="none" strike="noStrike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600"/>
                        </a:spcBef>
                      </a:pPr>
                      <a:r>
                        <a:rPr lang="zh-CN" altLang="en-US" sz="3600" b="0" i="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中国移动</a:t>
                      </a:r>
                      <a:endParaRPr lang="zh-CN" altLang="en-US" sz="3600" b="0" i="0" u="none" strike="noStrike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5" marR="8005" marT="8005" marB="0" anchor="ctr"/>
                </a:tc>
                <a:tc>
                  <a:txBody>
                    <a:bodyPr/>
                    <a:lstStyle/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zh-CN" altLang="en-US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沈自所</a:t>
                      </a:r>
                      <a:endParaRPr lang="en-US" altLang="zh-CN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marL="1524000" indent="-269875" algn="l" defTabSz="1217930" rtl="0" eaLnBrk="1" fontAlgn="ctr" latinLnBrk="0" hangingPunct="1">
                        <a:spcBef>
                          <a:spcPts val="600"/>
                        </a:spcBef>
                        <a:buFont typeface="Arial" panose="020B0604020202090204" pitchFamily="34" charset="0"/>
                        <a:buChar char="•"/>
                      </a:pPr>
                      <a:r>
                        <a:rPr lang="en-US" altLang="zh-CN" sz="3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Lenovo</a:t>
                      </a:r>
                      <a:endParaRPr lang="zh-CN" altLang="en-US" sz="36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8005" marR="8005" marT="8005" marB="0" anchor="ctr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030236" y="14969725"/>
            <a:ext cx="7686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90204" pitchFamily="34" charset="0"/>
              <a:buChar char="•"/>
            </a:pPr>
            <a:r>
              <a:rPr kumimoji="1" lang="zh-CN" altLang="en-US" sz="36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每家单位承担小组职位不超过两个</a:t>
            </a:r>
            <a:endParaRPr kumimoji="1" lang="zh-CN" altLang="en-US" sz="36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标题 1"/>
          <p:cNvSpPr txBox="1"/>
          <p:nvPr/>
        </p:nvSpPr>
        <p:spPr>
          <a:xfrm>
            <a:off x="737982" y="351213"/>
            <a:ext cx="26891625" cy="21915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" panose="020B0604020202090204" pitchFamily="34" charset="0"/>
                <a:ea typeface="Microsoft YaHei" panose="020B0503020204020204" pitchFamily="34" charset="-122"/>
                <a:cs typeface="Arial" panose="020B0604020202090204" pitchFamily="34" charset="0"/>
              </a:defRPr>
            </a:lvl1pPr>
          </a:lstStyle>
          <a:p>
            <a:pPr defTabSz="2804160">
              <a:lnSpc>
                <a:spcPts val="8100"/>
              </a:lnSpc>
              <a:spcBef>
                <a:spcPts val="0"/>
              </a:spcBef>
              <a:buClr>
                <a:srgbClr val="CC9900"/>
              </a:buClr>
              <a:defRPr/>
            </a:pPr>
            <a:r>
              <a:rPr kumimoji="1" lang="zh-CN" altLang="en-US" sz="7200" b="1" dirty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FZLanTingHeiS-DB-GB" panose="02000000000000000000" pitchFamily="2" charset="-122"/>
                <a:cs typeface="+mn-cs"/>
              </a:rPr>
              <a:t>网站、微信公众号</a:t>
            </a:r>
            <a:endParaRPr kumimoji="1" lang="zh-CN" altLang="en-US" sz="72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FZLanTingHeiS-DB-GB" panose="02000000000000000000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161062" y="13255176"/>
            <a:ext cx="6468545" cy="861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defTabSz="2159000">
              <a:lnSpc>
                <a:spcPct val="150000"/>
              </a:lnSpc>
              <a:buFont typeface="Arial" panose="020B0604020202090204" pitchFamily="34" charset="0"/>
              <a:buChar char="•"/>
              <a:defRPr/>
            </a:pPr>
            <a:r>
              <a:rPr lang="en-US" altLang="zh-CN" sz="3780" b="1" dirty="0">
                <a:latin typeface="微软雅黑"/>
                <a:ea typeface="微软雅黑"/>
                <a:hlinkClick r:id="rId1"/>
              </a:rPr>
              <a:t>www.sparklink.org.cn</a:t>
            </a:r>
            <a:endParaRPr lang="en-US" altLang="zh-CN" sz="3780" b="1" dirty="0">
              <a:latin typeface="微软雅黑"/>
              <a:ea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6883" y="6179664"/>
            <a:ext cx="3841109" cy="38411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160" y="2747528"/>
            <a:ext cx="17932400" cy="9994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" y="0"/>
            <a:ext cx="28823585" cy="162004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75216" y="6776780"/>
            <a:ext cx="127446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3800" b="1" dirty="0">
                <a:solidFill>
                  <a:schemeClr val="bg1"/>
                </a:solidFill>
                <a:latin typeface="FZLanTingHeiS-DB-GB" panose="02000000000000000000" pitchFamily="2" charset="-122"/>
                <a:ea typeface="FZLanTingHeiS-DB-GB" panose="02000000000000000000" pitchFamily="2" charset="-122"/>
              </a:rPr>
              <a:t>THANK YOU!</a:t>
            </a:r>
            <a:endParaRPr kumimoji="1" lang="zh-CN" altLang="en-US" sz="13800" b="1" dirty="0">
              <a:solidFill>
                <a:schemeClr val="bg1"/>
              </a:solidFill>
              <a:latin typeface="FZLanTingHeiS-DB-GB" panose="02000000000000000000" pitchFamily="2" charset="-122"/>
              <a:ea typeface="FZLanTingHeiS-DB-GB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24266769" y="13545521"/>
            <a:ext cx="4533656" cy="22956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7055" y="703386"/>
            <a:ext cx="3759464" cy="313006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fec3641d-90d6-41db-a1a7-f6b579831812}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1198</Words>
  <Application>WPS 表格</Application>
  <PresentationFormat>自定义</PresentationFormat>
  <Paragraphs>237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方正书宋_GBK</vt:lpstr>
      <vt:lpstr>Wingdings</vt:lpstr>
      <vt:lpstr>Microsoft YaHei</vt:lpstr>
      <vt:lpstr>汉仪旗黑</vt:lpstr>
      <vt:lpstr>FZLanTingHeiS-DB-GB</vt:lpstr>
      <vt:lpstr>冬青黑体简体中文</vt:lpstr>
      <vt:lpstr>微软雅黑</vt:lpstr>
      <vt:lpstr>Calibri</vt:lpstr>
      <vt:lpstr>等线</vt:lpstr>
      <vt:lpstr>Times New Roman</vt:lpstr>
      <vt:lpstr>微软雅黑</vt:lpstr>
      <vt:lpstr>微软雅黑</vt:lpstr>
      <vt:lpstr>宋体</vt:lpstr>
      <vt:lpstr>Arial Unicode MS</vt:lpstr>
      <vt:lpstr>Helvetica Neue</vt:lpstr>
      <vt:lpstr>汉仪中等线KW</vt:lpstr>
      <vt:lpstr>汉仪书宋二KW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lei</cp:lastModifiedBy>
  <cp:revision>135</cp:revision>
  <dcterms:created xsi:type="dcterms:W3CDTF">2020-09-21T15:49:40Z</dcterms:created>
  <dcterms:modified xsi:type="dcterms:W3CDTF">2020-09-21T15:49:40Z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2052-2.5.0.4070</vt:lpwstr>
  </property>
</Properties>
</file>