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72" r:id="rId2"/>
    <p:sldId id="266" r:id="rId3"/>
    <p:sldId id="265" r:id="rId4"/>
    <p:sldId id="267" r:id="rId5"/>
    <p:sldId id="268" r:id="rId6"/>
    <p:sldId id="269" r:id="rId7"/>
    <p:sldId id="271" r:id="rId8"/>
    <p:sldId id="270" r:id="rId9"/>
    <p:sldId id="260" r:id="rId10"/>
  </p:sldIdLst>
  <p:sldSz cx="28800425" cy="16200438"/>
  <p:notesSz cx="6858000" cy="9144000"/>
  <p:defaultTextStyle>
    <a:defPPr>
      <a:defRPr lang="zh-CN"/>
    </a:defPPr>
    <a:lvl1pPr marL="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1pPr>
    <a:lvl2pPr marL="108013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2pPr>
    <a:lvl3pPr marL="216027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3pPr>
    <a:lvl4pPr marL="323977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4pPr>
    <a:lvl5pPr marL="431990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5pPr>
    <a:lvl6pPr marL="540004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6pPr>
    <a:lvl7pPr marL="648017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7pPr>
    <a:lvl8pPr marL="7559675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8pPr>
    <a:lvl9pPr marL="8639810" algn="l" defTabSz="2159635" rtl="0" eaLnBrk="1" latinLnBrk="0" hangingPunct="1">
      <a:defRPr sz="42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5">
          <p15:clr>
            <a:srgbClr val="A4A3A4"/>
          </p15:clr>
        </p15:guide>
        <p15:guide id="2" pos="8935">
          <p15:clr>
            <a:srgbClr val="A4A3A4"/>
          </p15:clr>
        </p15:guide>
        <p15:guide id="3" orient="horz" pos="6123">
          <p15:clr>
            <a:srgbClr val="A4A3A4"/>
          </p15:clr>
        </p15:guide>
        <p15:guide id="4" pos="1065">
          <p15:clr>
            <a:srgbClr val="A4A3A4"/>
          </p15:clr>
        </p15:guide>
        <p15:guide id="5" pos="17032">
          <p15:clr>
            <a:srgbClr val="A4A3A4"/>
          </p15:clr>
        </p15:guide>
        <p15:guide id="6" pos="17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85A7"/>
    <a:srgbClr val="18807F"/>
    <a:srgbClr val="3F9597"/>
    <a:srgbClr val="3096AF"/>
    <a:srgbClr val="2F8DA9"/>
    <a:srgbClr val="0B6AA6"/>
    <a:srgbClr val="36A0B1"/>
    <a:srgbClr val="2D7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9"/>
    <p:restoredTop sz="94623"/>
  </p:normalViewPr>
  <p:slideViewPr>
    <p:cSldViewPr snapToGrid="0" snapToObjects="1" showGuides="1">
      <p:cViewPr varScale="1">
        <p:scale>
          <a:sx n="52" d="100"/>
          <a:sy n="52" d="100"/>
        </p:scale>
        <p:origin x="368" y="224"/>
      </p:cViewPr>
      <p:guideLst>
        <p:guide orient="horz" pos="1905"/>
        <p:guide pos="8935"/>
        <p:guide orient="horz" pos="6123"/>
        <p:guide pos="1065"/>
        <p:guide pos="17032"/>
        <p:guide pos="17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08793-F948-144D-AC17-C9E737C38254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51BA3-E98D-B548-84B9-6B7164738A2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53" y="2651323"/>
            <a:ext cx="21600319" cy="5640152"/>
          </a:xfrm>
        </p:spPr>
        <p:txBody>
          <a:bodyPr anchor="b"/>
          <a:lstStyle>
            <a:lvl1pPr algn="ctr">
              <a:defRPr sz="141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8508981"/>
            <a:ext cx="21600319" cy="3911355"/>
          </a:xfrm>
        </p:spPr>
        <p:txBody>
          <a:bodyPr/>
          <a:lstStyle>
            <a:lvl1pPr marL="0" indent="0" algn="ctr">
              <a:buNone/>
              <a:defRPr sz="5670"/>
            </a:lvl1pPr>
            <a:lvl2pPr marL="1080135" indent="0" algn="ctr">
              <a:buNone/>
              <a:defRPr sz="4725"/>
            </a:lvl2pPr>
            <a:lvl3pPr marL="2160270" indent="0" algn="ctr">
              <a:buNone/>
              <a:defRPr sz="4250"/>
            </a:lvl3pPr>
            <a:lvl4pPr marL="3239770" indent="0" algn="ctr">
              <a:buNone/>
              <a:defRPr sz="3780"/>
            </a:lvl4pPr>
            <a:lvl5pPr marL="4319905" indent="0" algn="ctr">
              <a:buNone/>
              <a:defRPr sz="3780"/>
            </a:lvl5pPr>
            <a:lvl6pPr marL="5400040" indent="0" algn="ctr">
              <a:buNone/>
              <a:defRPr sz="3780"/>
            </a:lvl6pPr>
            <a:lvl7pPr marL="6480175" indent="0" algn="ctr">
              <a:buNone/>
              <a:defRPr sz="3780"/>
            </a:lvl7pPr>
            <a:lvl8pPr marL="7559675" indent="0" algn="ctr">
              <a:buNone/>
              <a:defRPr sz="3780"/>
            </a:lvl8pPr>
            <a:lvl9pPr marL="8639810" indent="0" algn="ctr">
              <a:buNone/>
              <a:defRPr sz="378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4" y="862524"/>
            <a:ext cx="6210092" cy="137291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1980029" y="862524"/>
            <a:ext cx="18270270" cy="1372912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29" y="4038862"/>
            <a:ext cx="24840367" cy="6738931"/>
          </a:xfrm>
        </p:spPr>
        <p:txBody>
          <a:bodyPr anchor="b"/>
          <a:lstStyle>
            <a:lvl1pPr>
              <a:defRPr sz="141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65029" y="10841545"/>
            <a:ext cx="24840367" cy="3543845"/>
          </a:xfrm>
        </p:spPr>
        <p:txBody>
          <a:bodyPr/>
          <a:lstStyle>
            <a:lvl1pPr marL="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1pPr>
            <a:lvl2pPr marL="1080135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2pPr>
            <a:lvl3pPr marL="2160270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3pPr>
            <a:lvl4pPr marL="323977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0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40004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8017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67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81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980029" y="4312617"/>
            <a:ext cx="12240181" cy="10279029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4580215" y="4312617"/>
            <a:ext cx="12240181" cy="10279029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862524"/>
            <a:ext cx="24840367" cy="31313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83781" y="3971359"/>
            <a:ext cx="12183929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135" indent="0">
              <a:buNone/>
              <a:defRPr sz="4725" b="1"/>
            </a:lvl2pPr>
            <a:lvl3pPr marL="2160270" indent="0">
              <a:buNone/>
              <a:defRPr sz="4250" b="1"/>
            </a:lvl3pPr>
            <a:lvl4pPr marL="3239770" indent="0">
              <a:buNone/>
              <a:defRPr sz="3780" b="1"/>
            </a:lvl4pPr>
            <a:lvl5pPr marL="4319905" indent="0">
              <a:buNone/>
              <a:defRPr sz="3780" b="1"/>
            </a:lvl5pPr>
            <a:lvl6pPr marL="5400040" indent="0">
              <a:buNone/>
              <a:defRPr sz="3780" b="1"/>
            </a:lvl6pPr>
            <a:lvl7pPr marL="6480175" indent="0">
              <a:buNone/>
              <a:defRPr sz="3780" b="1"/>
            </a:lvl7pPr>
            <a:lvl8pPr marL="7559675" indent="0">
              <a:buNone/>
              <a:defRPr sz="3780" b="1"/>
            </a:lvl8pPr>
            <a:lvl9pPr marL="8639810" indent="0">
              <a:buNone/>
              <a:defRPr sz="378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983781" y="5917660"/>
            <a:ext cx="12183929" cy="8703987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4580215" y="3971359"/>
            <a:ext cx="12243932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135" indent="0">
              <a:buNone/>
              <a:defRPr sz="4725" b="1"/>
            </a:lvl2pPr>
            <a:lvl3pPr marL="2160270" indent="0">
              <a:buNone/>
              <a:defRPr sz="4250" b="1"/>
            </a:lvl3pPr>
            <a:lvl4pPr marL="3239770" indent="0">
              <a:buNone/>
              <a:defRPr sz="3780" b="1"/>
            </a:lvl4pPr>
            <a:lvl5pPr marL="4319905" indent="0">
              <a:buNone/>
              <a:defRPr sz="3780" b="1"/>
            </a:lvl5pPr>
            <a:lvl6pPr marL="5400040" indent="0">
              <a:buNone/>
              <a:defRPr sz="3780" b="1"/>
            </a:lvl6pPr>
            <a:lvl7pPr marL="6480175" indent="0">
              <a:buNone/>
              <a:defRPr sz="3780" b="1"/>
            </a:lvl7pPr>
            <a:lvl8pPr marL="7559675" indent="0">
              <a:buNone/>
              <a:defRPr sz="3780" b="1"/>
            </a:lvl8pPr>
            <a:lvl9pPr marL="8639810" indent="0">
              <a:buNone/>
              <a:defRPr sz="378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14580215" y="5917660"/>
            <a:ext cx="12243932" cy="8703987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2" y="1080029"/>
            <a:ext cx="9288886" cy="3780102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43932" y="2332564"/>
            <a:ext cx="14580215" cy="11512811"/>
          </a:xfrm>
        </p:spPr>
        <p:txBody>
          <a:bodyPr/>
          <a:lstStyle>
            <a:lvl1pPr>
              <a:defRPr sz="7560"/>
            </a:lvl1pPr>
            <a:lvl2pPr>
              <a:defRPr sz="6615"/>
            </a:lvl2pPr>
            <a:lvl3pPr>
              <a:defRPr sz="5670"/>
            </a:lvl3pPr>
            <a:lvl4pPr>
              <a:defRPr sz="4725"/>
            </a:lvl4pPr>
            <a:lvl5pPr>
              <a:defRPr sz="4725"/>
            </a:lvl5pPr>
            <a:lvl6pPr>
              <a:defRPr sz="4725"/>
            </a:lvl6pPr>
            <a:lvl7pPr>
              <a:defRPr sz="4725"/>
            </a:lvl7pPr>
            <a:lvl8pPr>
              <a:defRPr sz="4725"/>
            </a:lvl8pPr>
            <a:lvl9pPr>
              <a:defRPr sz="4725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983782" y="4860131"/>
            <a:ext cx="9288886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135" indent="0">
              <a:buNone/>
              <a:defRPr sz="3305"/>
            </a:lvl2pPr>
            <a:lvl3pPr marL="2160270" indent="0">
              <a:buNone/>
              <a:defRPr sz="2835"/>
            </a:lvl3pPr>
            <a:lvl4pPr marL="3239770" indent="0">
              <a:buNone/>
              <a:defRPr sz="2360"/>
            </a:lvl4pPr>
            <a:lvl5pPr marL="4319905" indent="0">
              <a:buNone/>
              <a:defRPr sz="2360"/>
            </a:lvl5pPr>
            <a:lvl6pPr marL="5400040" indent="0">
              <a:buNone/>
              <a:defRPr sz="2360"/>
            </a:lvl6pPr>
            <a:lvl7pPr marL="6480175" indent="0">
              <a:buNone/>
              <a:defRPr sz="2360"/>
            </a:lvl7pPr>
            <a:lvl8pPr marL="7559675" indent="0">
              <a:buNone/>
              <a:defRPr sz="2360"/>
            </a:lvl8pPr>
            <a:lvl9pPr marL="8639810" indent="0">
              <a:buNone/>
              <a:defRPr sz="236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2" y="1080029"/>
            <a:ext cx="9288886" cy="3780102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2332564"/>
            <a:ext cx="14580215" cy="11512811"/>
          </a:xfrm>
        </p:spPr>
        <p:txBody>
          <a:bodyPr anchor="t"/>
          <a:lstStyle>
            <a:lvl1pPr marL="0" indent="0">
              <a:buNone/>
              <a:defRPr sz="7560"/>
            </a:lvl1pPr>
            <a:lvl2pPr marL="1080135" indent="0">
              <a:buNone/>
              <a:defRPr sz="6615"/>
            </a:lvl2pPr>
            <a:lvl3pPr marL="2160270" indent="0">
              <a:buNone/>
              <a:defRPr sz="5670"/>
            </a:lvl3pPr>
            <a:lvl4pPr marL="3239770" indent="0">
              <a:buNone/>
              <a:defRPr sz="4725"/>
            </a:lvl4pPr>
            <a:lvl5pPr marL="4319905" indent="0">
              <a:buNone/>
              <a:defRPr sz="4725"/>
            </a:lvl5pPr>
            <a:lvl6pPr marL="5400040" indent="0">
              <a:buNone/>
              <a:defRPr sz="4725"/>
            </a:lvl6pPr>
            <a:lvl7pPr marL="6480175" indent="0">
              <a:buNone/>
              <a:defRPr sz="4725"/>
            </a:lvl7pPr>
            <a:lvl8pPr marL="7559675" indent="0">
              <a:buNone/>
              <a:defRPr sz="4725"/>
            </a:lvl8pPr>
            <a:lvl9pPr marL="8639810" indent="0">
              <a:buNone/>
              <a:defRPr sz="47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983782" y="4860131"/>
            <a:ext cx="9288886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135" indent="0">
              <a:buNone/>
              <a:defRPr sz="3305"/>
            </a:lvl2pPr>
            <a:lvl3pPr marL="2160270" indent="0">
              <a:buNone/>
              <a:defRPr sz="2835"/>
            </a:lvl3pPr>
            <a:lvl4pPr marL="3239770" indent="0">
              <a:buNone/>
              <a:defRPr sz="2360"/>
            </a:lvl4pPr>
            <a:lvl5pPr marL="4319905" indent="0">
              <a:buNone/>
              <a:defRPr sz="2360"/>
            </a:lvl5pPr>
            <a:lvl6pPr marL="5400040" indent="0">
              <a:buNone/>
              <a:defRPr sz="2360"/>
            </a:lvl6pPr>
            <a:lvl7pPr marL="6480175" indent="0">
              <a:buNone/>
              <a:defRPr sz="2360"/>
            </a:lvl7pPr>
            <a:lvl8pPr marL="7559675" indent="0">
              <a:buNone/>
              <a:defRPr sz="2360"/>
            </a:lvl8pPr>
            <a:lvl9pPr marL="8639810" indent="0">
              <a:buNone/>
              <a:defRPr sz="236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862524"/>
            <a:ext cx="24840367" cy="3131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4312617"/>
            <a:ext cx="24840367" cy="10279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15015407"/>
            <a:ext cx="6480096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B8B22-2115-804E-B41A-745339BD40B9}" type="datetimeFigureOut">
              <a:rPr kumimoji="1" lang="zh-CN" altLang="en-US" smtClean="0"/>
              <a:t>2020/9/21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15015407"/>
            <a:ext cx="9720143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15015407"/>
            <a:ext cx="6480096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FFFB-5002-9444-8399-D9F0CC2BC14B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762" y="0"/>
            <a:ext cx="28790900" cy="161958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2159635" rtl="0" eaLnBrk="1" latinLnBrk="0" hangingPunct="1">
        <a:lnSpc>
          <a:spcPct val="90000"/>
        </a:lnSpc>
        <a:spcBef>
          <a:spcPct val="0"/>
        </a:spcBef>
        <a:buNone/>
        <a:defRPr sz="103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750" indent="-539750" algn="l" defTabSz="2159635" rtl="0" eaLnBrk="1" latinLnBrk="0" hangingPunct="1">
        <a:lnSpc>
          <a:spcPct val="90000"/>
        </a:lnSpc>
        <a:spcBef>
          <a:spcPts val="2360"/>
        </a:spcBef>
        <a:buFont typeface="Arial" panose="020B0604020202090204" pitchFamily="34" charset="0"/>
        <a:buChar char="•"/>
        <a:defRPr sz="6615" kern="1200">
          <a:solidFill>
            <a:schemeClr val="tx1"/>
          </a:solidFill>
          <a:latin typeface="+mn-lt"/>
          <a:ea typeface="+mn-ea"/>
          <a:cs typeface="+mn-cs"/>
        </a:defRPr>
      </a:lvl1pPr>
      <a:lvl2pPr marL="161988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02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15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86029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93979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701992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8100060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9180195" indent="-539750" algn="l" defTabSz="2159635" rtl="0" eaLnBrk="1" latinLnBrk="0" hangingPunct="1">
        <a:lnSpc>
          <a:spcPct val="90000"/>
        </a:lnSpc>
        <a:spcBef>
          <a:spcPts val="1180"/>
        </a:spcBef>
        <a:buFont typeface="Arial" panose="020B0604020202090204" pitchFamily="34" charset="0"/>
        <a:buChar char="•"/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1pPr>
      <a:lvl2pPr marL="108013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3pPr>
      <a:lvl4pPr marL="323977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4pPr>
      <a:lvl5pPr marL="431990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4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6pPr>
      <a:lvl7pPr marL="648017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7pPr>
      <a:lvl8pPr marL="7559675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8pPr>
      <a:lvl9pPr marL="8639810" algn="l" defTabSz="2159635" rtl="0" eaLnBrk="1" latinLnBrk="0" hangingPunct="1">
        <a:defRPr sz="4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94"/>
            <a:ext cx="28784519" cy="161922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30866" y="5646541"/>
            <a:ext cx="149402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联盟愿景和使命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178818" y="9559139"/>
            <a:ext cx="6442789" cy="746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2020</a:t>
            </a:r>
            <a:r>
              <a:rPr kumimoji="1" lang="zh-CN" altLang="en-US" dirty="0">
                <a:solidFill>
                  <a:schemeClr val="bg1"/>
                </a:solidFill>
              </a:rPr>
              <a:t>年</a:t>
            </a:r>
            <a:r>
              <a:rPr kumimoji="1" lang="en-US" altLang="zh-CN" dirty="0">
                <a:solidFill>
                  <a:schemeClr val="bg1"/>
                </a:solidFill>
              </a:rPr>
              <a:t>9</a:t>
            </a:r>
            <a:r>
              <a:rPr kumimoji="1" lang="zh-CN" altLang="en-US" dirty="0">
                <a:solidFill>
                  <a:schemeClr val="bg1"/>
                </a:solidFill>
              </a:rPr>
              <a:t>月</a:t>
            </a:r>
            <a:r>
              <a:rPr kumimoji="1" lang="en-US" altLang="zh-CN" dirty="0">
                <a:solidFill>
                  <a:schemeClr val="bg1"/>
                </a:solidFill>
              </a:rPr>
              <a:t>22</a:t>
            </a:r>
            <a:r>
              <a:rPr kumimoji="1" lang="zh-CN" altLang="en-US" dirty="0">
                <a:solidFill>
                  <a:schemeClr val="bg1"/>
                </a:solidFill>
              </a:rPr>
              <a:t>日</a:t>
            </a:r>
            <a:r>
              <a:rPr kumimoji="1" lang="en-US" altLang="zh-CN" dirty="0">
                <a:solidFill>
                  <a:schemeClr val="bg1"/>
                </a:solidFill>
              </a:rPr>
              <a:t>|</a:t>
            </a:r>
            <a:r>
              <a:rPr kumimoji="1" lang="zh-CN" altLang="en-US" dirty="0">
                <a:solidFill>
                  <a:schemeClr val="bg1"/>
                </a:solidFill>
              </a:rPr>
              <a:t> 中国</a:t>
            </a:r>
            <a:r>
              <a:rPr kumimoji="1" lang="en-US" altLang="zh-CN" dirty="0">
                <a:solidFill>
                  <a:schemeClr val="bg1"/>
                </a:solidFill>
              </a:rPr>
              <a:t>·</a:t>
            </a:r>
            <a:r>
              <a:rPr kumimoji="1" lang="zh-CN" altLang="en-US" dirty="0">
                <a:solidFill>
                  <a:schemeClr val="bg1"/>
                </a:solidFill>
              </a:rPr>
              <a:t>北京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55" y="703386"/>
            <a:ext cx="3759464" cy="31300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129467" y="61837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星闪联盟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8326274" y="4363191"/>
            <a:ext cx="14799636" cy="8527630"/>
            <a:chOff x="8902370" y="4271751"/>
            <a:chExt cx="14799636" cy="8527630"/>
          </a:xfrm>
        </p:grpSpPr>
        <p:sp>
          <p:nvSpPr>
            <p:cNvPr id="20" name="Diamond 31"/>
            <p:cNvSpPr/>
            <p:nvPr/>
          </p:nvSpPr>
          <p:spPr>
            <a:xfrm>
              <a:off x="8902370" y="11024886"/>
              <a:ext cx="2640394" cy="1774495"/>
            </a:xfrm>
            <a:prstGeom prst="diamond">
              <a:avLst/>
            </a:prstGeom>
            <a:solidFill>
              <a:srgbClr val="3F9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03</a:t>
              </a:r>
            </a:p>
          </p:txBody>
        </p:sp>
        <p:sp>
          <p:nvSpPr>
            <p:cNvPr id="18" name="Diamond 33"/>
            <p:cNvSpPr/>
            <p:nvPr/>
          </p:nvSpPr>
          <p:spPr>
            <a:xfrm>
              <a:off x="8902370" y="4271751"/>
              <a:ext cx="2640394" cy="1894193"/>
            </a:xfrm>
            <a:prstGeom prst="diamond">
              <a:avLst/>
            </a:prstGeom>
            <a:solidFill>
              <a:srgbClr val="1880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01</a:t>
              </a:r>
            </a:p>
          </p:txBody>
        </p:sp>
        <p:sp>
          <p:nvSpPr>
            <p:cNvPr id="19" name="TextBox 35"/>
            <p:cNvSpPr txBox="1"/>
            <p:nvPr/>
          </p:nvSpPr>
          <p:spPr>
            <a:xfrm>
              <a:off x="14179277" y="10988365"/>
              <a:ext cx="9283985" cy="1391203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solidFill>
                    <a:schemeClr val="tx2"/>
                  </a:solidFill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 </a:t>
              </a:r>
              <a:r>
                <a:rPr lang="zh-CN" altLang="en-US" sz="6000" dirty="0"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联盟重点工作</a:t>
              </a:r>
              <a:endParaRPr lang="zh-CN" altLang="en-US" sz="5400" dirty="0">
                <a:latin typeface="FZLanTingHeiS-DB-GB" panose="02000000000000000000" pitchFamily="2" charset="-122"/>
                <a:ea typeface="FZLanTingHeiS-DB-GB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4684764" y="4771220"/>
              <a:ext cx="4820551" cy="1015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6000" dirty="0"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联盟成立背景</a:t>
              </a:r>
            </a:p>
          </p:txBody>
        </p:sp>
        <p:sp>
          <p:nvSpPr>
            <p:cNvPr id="16" name="Diamond 31"/>
            <p:cNvSpPr/>
            <p:nvPr/>
          </p:nvSpPr>
          <p:spPr>
            <a:xfrm>
              <a:off x="8902370" y="7705959"/>
              <a:ext cx="2640394" cy="1774495"/>
            </a:xfrm>
            <a:prstGeom prst="diamond">
              <a:avLst/>
            </a:prstGeom>
            <a:solidFill>
              <a:srgbClr val="248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02</a:t>
              </a: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14418021" y="7692021"/>
              <a:ext cx="9283985" cy="139120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dirty="0">
                  <a:latin typeface="FZLanTingHeiS-DB-GB" panose="02000000000000000000" pitchFamily="2" charset="-122"/>
                  <a:ea typeface="FZLanTingHeiS-DB-GB" panose="02000000000000000000" pitchFamily="2" charset="-122"/>
                </a:rPr>
                <a:t>联盟目标定位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8F670FF-155A-3345-91D7-3D3EF68A16E2}"/>
              </a:ext>
            </a:extLst>
          </p:cNvPr>
          <p:cNvSpPr txBox="1"/>
          <p:nvPr/>
        </p:nvSpPr>
        <p:spPr>
          <a:xfrm>
            <a:off x="24329571" y="12866914"/>
            <a:ext cx="184731" cy="746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69448" y="615296"/>
            <a:ext cx="88392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成立背景</a:t>
            </a:r>
          </a:p>
        </p:txBody>
      </p:sp>
      <p:sp>
        <p:nvSpPr>
          <p:cNvPr id="9" name="TextBox 17"/>
          <p:cNvSpPr txBox="1"/>
          <p:nvPr/>
        </p:nvSpPr>
        <p:spPr>
          <a:xfrm>
            <a:off x="1676722" y="2663511"/>
            <a:ext cx="25526677" cy="328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（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）巨大的应用市场空间</a:t>
            </a:r>
            <a:endParaRPr lang="en-US" altLang="zh-CN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无线短距通信市场规模巨大。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2019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年全球无线短距通信芯片发货量达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111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亿片，预计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2023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年将超过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160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亿片。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1676722" y="6153386"/>
            <a:ext cx="25526676" cy="328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（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）迫切的技术需求</a:t>
            </a:r>
            <a:endParaRPr lang="en-US" altLang="zh-CN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随着智能汽车、智能终端、智能家居和智能制造等产业的快速发展，现有的无线短距通信技术在时延、可靠性、同步精度、安全性等方面已无法满足要求。</a:t>
            </a:r>
          </a:p>
        </p:txBody>
      </p:sp>
      <p:sp>
        <p:nvSpPr>
          <p:cNvPr id="12" name="TextBox 17"/>
          <p:cNvSpPr txBox="1"/>
          <p:nvPr/>
        </p:nvSpPr>
        <p:spPr>
          <a:xfrm>
            <a:off x="1676721" y="9643261"/>
            <a:ext cx="25526677" cy="328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（</a:t>
            </a: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）创新的技术驱动力</a:t>
            </a:r>
            <a:endParaRPr lang="en-US" altLang="zh-CN" sz="4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新一代无线短距通信技术将在可靠性、时延、效率、抗干扰和安全性等领域构建相对现有技术的断代竞争力，达到业界领先的性能指标。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8191" y="1004908"/>
            <a:ext cx="8706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目标定位</a:t>
            </a:r>
          </a:p>
        </p:txBody>
      </p:sp>
      <p:sp>
        <p:nvSpPr>
          <p:cNvPr id="9" name="TextBox 17"/>
          <p:cNvSpPr txBox="1"/>
          <p:nvPr/>
        </p:nvSpPr>
        <p:spPr>
          <a:xfrm>
            <a:off x="1690688" y="2774568"/>
            <a:ext cx="25347612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 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推动新一代无线短距通信技术创新和产业生态，推动其承载智能汽车、智能家居、智能终端和智能制造等场景应用，并最终推动标准和产业的国际化。</a:t>
            </a:r>
          </a:p>
        </p:txBody>
      </p:sp>
      <p:sp>
        <p:nvSpPr>
          <p:cNvPr id="10" name="TextBox 21"/>
          <p:cNvSpPr txBox="1"/>
          <p:nvPr/>
        </p:nvSpPr>
        <p:spPr>
          <a:xfrm>
            <a:off x="2078487" y="6756520"/>
            <a:ext cx="22079272" cy="131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en-US" altLang="zh-CN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联盟愿景：</a:t>
            </a:r>
            <a:r>
              <a:rPr lang="en-US" altLang="zh-CN" sz="6000" b="1" dirty="0" err="1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SparkLink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，新短距，新体验</a:t>
            </a:r>
            <a:endParaRPr lang="en-US" altLang="zh-CN" sz="6000" b="1" dirty="0">
              <a:latin typeface="FZLanTingHeiS-EL-GB" panose="02000000000000000000" pitchFamily="2" charset="-122"/>
              <a:ea typeface="FZLanTingHeiS-EL-GB" panose="02000000000000000000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726406" y="9443918"/>
            <a:ext cx="25347611" cy="269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en-US" altLang="zh-CN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联盟使命：推动</a:t>
            </a:r>
            <a:r>
              <a:rPr lang="en-US" altLang="zh-CN" sz="6000" b="1" dirty="0" err="1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SparkLink</a:t>
            </a:r>
            <a:r>
              <a:rPr lang="zh-CN" altLang="en-US" sz="60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技术创新和产业生态，承载智能汽车、智能家居、智能终端和智能制造等场景应用，满足极致性能需求。</a:t>
            </a:r>
            <a:endParaRPr lang="en-US" altLang="zh-CN" sz="6000" b="1" dirty="0">
              <a:latin typeface="FZLanTingHeiS-EL-GB" panose="02000000000000000000" pitchFamily="2" charset="-122"/>
              <a:ea typeface="FZLanTingHeiS-EL-GB" panose="02000000000000000000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7162" y="4032676"/>
            <a:ext cx="6077888" cy="5060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36867" y="4461918"/>
            <a:ext cx="11451625" cy="6254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8305">
              <a:lnSpc>
                <a:spcPct val="150000"/>
              </a:lnSpc>
              <a:spcAft>
                <a:spcPts val="600"/>
              </a:spcAft>
            </a:pPr>
            <a:r>
              <a:rPr lang="zh-CN" altLang="en-US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     </a:t>
            </a:r>
            <a:r>
              <a:rPr lang="zh-CN" altLang="zh-CN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联盟</a:t>
            </a:r>
            <a:r>
              <a:rPr lang="en-US" altLang="zh-CN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LOGO</a:t>
            </a:r>
            <a:r>
              <a:rPr lang="zh-CN" altLang="zh-CN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设计思考：</a:t>
            </a:r>
            <a:endParaRPr lang="en-US" altLang="zh-CN" sz="5400" b="1" kern="100" dirty="0">
              <a:latin typeface="Microsoft YaHei" panose="020B0503020204020204" pitchFamily="34" charset="-122"/>
              <a:ea typeface="Microsoft YaHei" panose="020B0503020204020204" pitchFamily="34" charset="-122"/>
              <a:cs typeface="Times New Roman" panose="02020503050405090304" pitchFamily="18" charset="0"/>
            </a:endParaRPr>
          </a:p>
          <a:p>
            <a:pPr indent="408305">
              <a:lnSpc>
                <a:spcPct val="150000"/>
              </a:lnSpc>
              <a:spcAft>
                <a:spcPts val="600"/>
              </a:spcAft>
            </a:pPr>
            <a:r>
              <a:rPr lang="zh-CN" altLang="en-US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     </a:t>
            </a:r>
            <a:r>
              <a:rPr lang="en-US" altLang="zh-CN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LOGO</a:t>
            </a:r>
            <a:r>
              <a:rPr lang="zh-CN" altLang="zh-CN" sz="5400" b="1" kern="100" dirty="0"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503050405090304" pitchFamily="18" charset="0"/>
              </a:rPr>
              <a:t>造型代表一种积极努力向上的态度，记录星闪联盟不同纬度方向探索，并暗示星闪联盟严谨认真的科学态度。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8191" y="1004908"/>
            <a:ext cx="8706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目标定位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8191" y="1004908"/>
            <a:ext cx="8706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重点工作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1762696" y="2831455"/>
            <a:ext cx="25347612" cy="119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 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围绕：标准制定、测试认证、发展策略、生态构建、应用示范、对外合作。</a:t>
            </a:r>
            <a:endParaRPr lang="en-US" altLang="zh-CN" sz="5400" b="1" dirty="0">
              <a:latin typeface="FZLanTingHeiS-EL-GB" panose="02000000000000000000" pitchFamily="2" charset="-122"/>
              <a:ea typeface="FZLanTingHeiS-EL-GB" panose="02000000000000000000" pitchFamily="2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762696" y="7309054"/>
            <a:ext cx="25347612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从标准角度，与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ITU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、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ISO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和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IEC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全球三大标准组织建立联系，与各个国家联合，推动新一代无线短距通信标准成为国际标准。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1690688" y="10223399"/>
            <a:ext cx="25347612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从产业角度，团结产业链上下游的全球伙伴，将具备绝对技术优势的新一代无线短距通信产业推广到国际市场。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436082" y="5137746"/>
            <a:ext cx="20324326" cy="119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（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1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）标准和产业的国际化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71107" y="3132557"/>
            <a:ext cx="63578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（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2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）构建产业生态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0688" y="4665168"/>
            <a:ext cx="25347612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 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 </a:t>
            </a:r>
            <a:r>
              <a:rPr lang="en-US" altLang="zh-CN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 </a:t>
            </a:r>
            <a:r>
              <a:rPr lang="zh-CN" altLang="en-US" sz="5400" b="1" dirty="0">
                <a:latin typeface="FZLanTingHeiS-EL-GB" panose="02000000000000000000" pitchFamily="2" charset="-122"/>
                <a:ea typeface="FZLanTingHeiS-EL-GB" panose="02000000000000000000" pitchFamily="2" charset="-122"/>
              </a:rPr>
              <a:t>在产业推动过程中，需要拉通产业链上下游资源，推动芯片、测试仪表以及商用配套终端的开发，从而构建繁荣产业生态。联盟将用先进标准引领产品和服务质量提升，并推动技术创新、标准研制和产业推动的协调发展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8191" y="1004908"/>
            <a:ext cx="8706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ea typeface="FZLanTingHeiS-DB-GB" panose="02000000000000000000" pitchFamily="2" charset="-122"/>
              </a:rPr>
              <a:t>重点工作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0202" y="363478"/>
            <a:ext cx="1943094" cy="1617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47505" r="51244"/>
          <a:stretch>
            <a:fillRect/>
          </a:stretch>
        </p:blipFill>
        <p:spPr>
          <a:xfrm>
            <a:off x="4762" y="8264769"/>
            <a:ext cx="13113361" cy="793566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690402" y="3445798"/>
            <a:ext cx="25419620" cy="368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</a:t>
            </a:r>
            <a:r>
              <a:rPr lang="zh-CN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在当前全球经济格局和产业格局都在发生剧烈变化的情况下，无论是从全球合作、国家战略，还是从企业自身发展角度，新技术和新产业的发展都迫切需要扩大开放合作。</a:t>
            </a:r>
            <a:endParaRPr lang="en-US" altLang="zh-CN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1912129" y="8264769"/>
            <a:ext cx="25419620" cy="243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5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通过成立星闪联盟，进一步凝聚共识，求大同而存小异，寻找发展的新空间和新机遇，从而切实推动新一代无线短距通信技术和产业的发展。</a:t>
            </a:r>
            <a:endParaRPr lang="en-US" altLang="zh-CN" sz="5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8191" y="1004908"/>
            <a:ext cx="67874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星闪联盟</a:t>
            </a:r>
            <a:r>
              <a:rPr kumimoji="1" lang="en-US" altLang="zh-CN" sz="8000" b="1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-</a:t>
            </a:r>
            <a:r>
              <a:rPr kumimoji="1" lang="zh-CN" altLang="en-US" sz="8000" b="1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总结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94"/>
            <a:ext cx="28784519" cy="161922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75216" y="6776780"/>
            <a:ext cx="128499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>
                <a:solidFill>
                  <a:schemeClr val="bg1"/>
                </a:solidFill>
                <a:latin typeface="FZLanTingHeiS-DB-GB" panose="02000000000000000000" pitchFamily="2" charset="-122"/>
                <a:ea typeface="FZLanTingHeiS-DB-GB" panose="02000000000000000000" pitchFamily="2" charset="-122"/>
              </a:rPr>
              <a:t>THANK YOU!</a:t>
            </a:r>
            <a:endParaRPr kumimoji="1" lang="zh-CN" altLang="en-US" sz="13800" dirty="0">
              <a:solidFill>
                <a:schemeClr val="bg1"/>
              </a:solidFill>
              <a:latin typeface="FZLanTingHeiS-DB-GB" panose="02000000000000000000" pitchFamily="2" charset="-122"/>
              <a:ea typeface="FZLanTingHeiS-DB-GB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26140" t="24301" r="24648" b="31391"/>
          <a:stretch>
            <a:fillRect/>
          </a:stretch>
        </p:blipFill>
        <p:spPr>
          <a:xfrm>
            <a:off x="24266769" y="13545521"/>
            <a:ext cx="4533656" cy="22956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55" y="703386"/>
            <a:ext cx="3759464" cy="31300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583</Words>
  <Application>Microsoft Macintosh PowerPoint</Application>
  <PresentationFormat>自定义</PresentationFormat>
  <Paragraphs>35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DengXian</vt:lpstr>
      <vt:lpstr>Microsoft YaHei</vt:lpstr>
      <vt:lpstr>Microsoft YaHei</vt:lpstr>
      <vt:lpstr>FZLanTingHeiS-DB-GB</vt:lpstr>
      <vt:lpstr>FZLanTingHeiS-EL-GB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vn190</cp:lastModifiedBy>
  <cp:revision>35</cp:revision>
  <dcterms:created xsi:type="dcterms:W3CDTF">2020-09-21T12:14:21Z</dcterms:created>
  <dcterms:modified xsi:type="dcterms:W3CDTF">2020-09-21T14:40:39Z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2052-2.5.0.4070</vt:lpwstr>
  </property>
</Properties>
</file>